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87"/>
  </p:notesMasterIdLst>
  <p:sldIdLst>
    <p:sldId id="256" r:id="rId3"/>
    <p:sldId id="517" r:id="rId4"/>
    <p:sldId id="519" r:id="rId5"/>
    <p:sldId id="520" r:id="rId6"/>
    <p:sldId id="527" r:id="rId7"/>
    <p:sldId id="530" r:id="rId8"/>
    <p:sldId id="568" r:id="rId9"/>
    <p:sldId id="529" r:id="rId10"/>
    <p:sldId id="528" r:id="rId11"/>
    <p:sldId id="569" r:id="rId12"/>
    <p:sldId id="531" r:id="rId13"/>
    <p:sldId id="533" r:id="rId14"/>
    <p:sldId id="534" r:id="rId15"/>
    <p:sldId id="605" r:id="rId16"/>
    <p:sldId id="606" r:id="rId17"/>
    <p:sldId id="635" r:id="rId18"/>
    <p:sldId id="625" r:id="rId19"/>
    <p:sldId id="571" r:id="rId20"/>
    <p:sldId id="576" r:id="rId21"/>
    <p:sldId id="609" r:id="rId22"/>
    <p:sldId id="637" r:id="rId23"/>
    <p:sldId id="575" r:id="rId24"/>
    <p:sldId id="638" r:id="rId25"/>
    <p:sldId id="593" r:id="rId26"/>
    <p:sldId id="636" r:id="rId27"/>
    <p:sldId id="591" r:id="rId28"/>
    <p:sldId id="620" r:id="rId29"/>
    <p:sldId id="621" r:id="rId30"/>
    <p:sldId id="578" r:id="rId31"/>
    <p:sldId id="624" r:id="rId32"/>
    <p:sldId id="547" r:id="rId33"/>
    <p:sldId id="639" r:id="rId34"/>
    <p:sldId id="524" r:id="rId35"/>
    <p:sldId id="562" r:id="rId36"/>
    <p:sldId id="567" r:id="rId37"/>
    <p:sldId id="626" r:id="rId38"/>
    <p:sldId id="566" r:id="rId39"/>
    <p:sldId id="579" r:id="rId40"/>
    <p:sldId id="580" r:id="rId41"/>
    <p:sldId id="565" r:id="rId42"/>
    <p:sldId id="619" r:id="rId43"/>
    <p:sldId id="537" r:id="rId44"/>
    <p:sldId id="592" r:id="rId45"/>
    <p:sldId id="603" r:id="rId46"/>
    <p:sldId id="602" r:id="rId47"/>
    <p:sldId id="536" r:id="rId48"/>
    <p:sldId id="548" r:id="rId49"/>
    <p:sldId id="622" r:id="rId50"/>
    <p:sldId id="551" r:id="rId51"/>
    <p:sldId id="640" r:id="rId52"/>
    <p:sldId id="641" r:id="rId53"/>
    <p:sldId id="595" r:id="rId54"/>
    <p:sldId id="594" r:id="rId55"/>
    <p:sldId id="597" r:id="rId56"/>
    <p:sldId id="642" r:id="rId57"/>
    <p:sldId id="583" r:id="rId58"/>
    <p:sldId id="608" r:id="rId59"/>
    <p:sldId id="611" r:id="rId60"/>
    <p:sldId id="610" r:id="rId61"/>
    <p:sldId id="646" r:id="rId62"/>
    <p:sldId id="598" r:id="rId63"/>
    <p:sldId id="600" r:id="rId64"/>
    <p:sldId id="599" r:id="rId65"/>
    <p:sldId id="627" r:id="rId66"/>
    <p:sldId id="613" r:id="rId67"/>
    <p:sldId id="614" r:id="rId68"/>
    <p:sldId id="618" r:id="rId69"/>
    <p:sldId id="623" r:id="rId70"/>
    <p:sldId id="516" r:id="rId71"/>
    <p:sldId id="601" r:id="rId72"/>
    <p:sldId id="292" r:id="rId73"/>
    <p:sldId id="555" r:id="rId74"/>
    <p:sldId id="556" r:id="rId75"/>
    <p:sldId id="557" r:id="rId76"/>
    <p:sldId id="558" r:id="rId77"/>
    <p:sldId id="645" r:id="rId78"/>
    <p:sldId id="634" r:id="rId79"/>
    <p:sldId id="628" r:id="rId80"/>
    <p:sldId id="629" r:id="rId81"/>
    <p:sldId id="630" r:id="rId82"/>
    <p:sldId id="633" r:id="rId83"/>
    <p:sldId id="631" r:id="rId84"/>
    <p:sldId id="632" r:id="rId85"/>
    <p:sldId id="644" r:id="rId86"/>
  </p:sldIdLst>
  <p:sldSz cx="13004800" cy="9753600"/>
  <p:notesSz cx="13004800"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40B54D-B184-4DE5-8FD1-3770111CBB7D}">
          <p14:sldIdLst>
            <p14:sldId id="256"/>
            <p14:sldId id="517"/>
            <p14:sldId id="519"/>
            <p14:sldId id="520"/>
            <p14:sldId id="527"/>
            <p14:sldId id="530"/>
            <p14:sldId id="568"/>
            <p14:sldId id="529"/>
            <p14:sldId id="528"/>
            <p14:sldId id="569"/>
            <p14:sldId id="531"/>
            <p14:sldId id="533"/>
            <p14:sldId id="534"/>
            <p14:sldId id="605"/>
            <p14:sldId id="606"/>
            <p14:sldId id="635"/>
            <p14:sldId id="625"/>
            <p14:sldId id="571"/>
            <p14:sldId id="576"/>
            <p14:sldId id="609"/>
            <p14:sldId id="637"/>
            <p14:sldId id="575"/>
            <p14:sldId id="638"/>
            <p14:sldId id="593"/>
            <p14:sldId id="636"/>
            <p14:sldId id="591"/>
            <p14:sldId id="620"/>
            <p14:sldId id="621"/>
            <p14:sldId id="578"/>
            <p14:sldId id="624"/>
            <p14:sldId id="547"/>
            <p14:sldId id="639"/>
            <p14:sldId id="524"/>
            <p14:sldId id="562"/>
            <p14:sldId id="567"/>
            <p14:sldId id="626"/>
            <p14:sldId id="566"/>
            <p14:sldId id="579"/>
            <p14:sldId id="580"/>
            <p14:sldId id="565"/>
            <p14:sldId id="619"/>
            <p14:sldId id="537"/>
            <p14:sldId id="592"/>
            <p14:sldId id="603"/>
            <p14:sldId id="602"/>
            <p14:sldId id="536"/>
            <p14:sldId id="548"/>
            <p14:sldId id="622"/>
            <p14:sldId id="551"/>
            <p14:sldId id="640"/>
            <p14:sldId id="641"/>
            <p14:sldId id="595"/>
            <p14:sldId id="594"/>
            <p14:sldId id="597"/>
            <p14:sldId id="642"/>
            <p14:sldId id="583"/>
            <p14:sldId id="608"/>
            <p14:sldId id="611"/>
            <p14:sldId id="610"/>
            <p14:sldId id="646"/>
            <p14:sldId id="598"/>
            <p14:sldId id="600"/>
            <p14:sldId id="599"/>
            <p14:sldId id="627"/>
            <p14:sldId id="613"/>
            <p14:sldId id="614"/>
            <p14:sldId id="618"/>
            <p14:sldId id="623"/>
            <p14:sldId id="516"/>
            <p14:sldId id="601"/>
            <p14:sldId id="292"/>
            <p14:sldId id="555"/>
            <p14:sldId id="556"/>
            <p14:sldId id="557"/>
            <p14:sldId id="558"/>
            <p14:sldId id="645"/>
            <p14:sldId id="634"/>
            <p14:sldId id="628"/>
            <p14:sldId id="629"/>
            <p14:sldId id="630"/>
            <p14:sldId id="633"/>
            <p14:sldId id="631"/>
            <p14:sldId id="632"/>
            <p14:sldId id="644"/>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232C"/>
    <a:srgbClr val="E9D4BF"/>
    <a:srgbClr val="5ABAB9"/>
    <a:srgbClr val="D2232E"/>
    <a:srgbClr val="CA985C"/>
    <a:srgbClr val="393F7C"/>
    <a:srgbClr val="0D0D0B"/>
    <a:srgbClr val="4EAC4B"/>
    <a:srgbClr val="5BBAB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097229-BE46-4776-BBFB-87C530A138BD}" v="15" dt="2023-09-26T15:17:43.11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18" autoAdjust="0"/>
    <p:restoredTop sz="70410" autoAdjust="0"/>
  </p:normalViewPr>
  <p:slideViewPr>
    <p:cSldViewPr>
      <p:cViewPr>
        <p:scale>
          <a:sx n="50" d="100"/>
          <a:sy n="50" d="100"/>
        </p:scale>
        <p:origin x="1506" y="-738"/>
      </p:cViewPr>
      <p:guideLst>
        <p:guide orient="horz" pos="2880"/>
        <p:guide pos="216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ah" userId="5261b2f2f3e51194" providerId="LiveId" clId="{37097229-BE46-4776-BBFB-87C530A138BD}"/>
    <pc:docChg chg="undo custSel addSld delSld modSld modSection">
      <pc:chgData name="Jonathan Mah" userId="5261b2f2f3e51194" providerId="LiveId" clId="{37097229-BE46-4776-BBFB-87C530A138BD}" dt="2023-09-26T15:20:08.297" v="698" actId="20577"/>
      <pc:docMkLst>
        <pc:docMk/>
      </pc:docMkLst>
      <pc:sldChg chg="modNotesTx">
        <pc:chgData name="Jonathan Mah" userId="5261b2f2f3e51194" providerId="LiveId" clId="{37097229-BE46-4776-BBFB-87C530A138BD}" dt="2023-09-26T15:00:05.060" v="91" actId="20577"/>
        <pc:sldMkLst>
          <pc:docMk/>
          <pc:sldMk cId="2518200031" sldId="527"/>
        </pc:sldMkLst>
      </pc:sldChg>
      <pc:sldChg chg="addSp delSp modSp mod">
        <pc:chgData name="Jonathan Mah" userId="5261b2f2f3e51194" providerId="LiveId" clId="{37097229-BE46-4776-BBFB-87C530A138BD}" dt="2023-09-26T14:57:18.092" v="11" actId="167"/>
        <pc:sldMkLst>
          <pc:docMk/>
          <pc:sldMk cId="761308672" sldId="537"/>
        </pc:sldMkLst>
        <pc:picChg chg="add mod ord">
          <ac:chgData name="Jonathan Mah" userId="5261b2f2f3e51194" providerId="LiveId" clId="{37097229-BE46-4776-BBFB-87C530A138BD}" dt="2023-09-26T14:57:18.092" v="11" actId="167"/>
          <ac:picMkLst>
            <pc:docMk/>
            <pc:sldMk cId="761308672" sldId="537"/>
            <ac:picMk id="2" creationId="{D05D8866-D200-AA47-EA5C-46533CB6AAE5}"/>
          </ac:picMkLst>
        </pc:picChg>
        <pc:picChg chg="del">
          <ac:chgData name="Jonathan Mah" userId="5261b2f2f3e51194" providerId="LiveId" clId="{37097229-BE46-4776-BBFB-87C530A138BD}" dt="2023-09-26T14:57:15.941" v="9" actId="478"/>
          <ac:picMkLst>
            <pc:docMk/>
            <pc:sldMk cId="761308672" sldId="537"/>
            <ac:picMk id="9" creationId="{B895BFB8-E5E7-9686-2BEF-2D9966E2B942}"/>
          </ac:picMkLst>
        </pc:picChg>
      </pc:sldChg>
      <pc:sldChg chg="addSp delSp modSp mod">
        <pc:chgData name="Jonathan Mah" userId="5261b2f2f3e51194" providerId="LiveId" clId="{37097229-BE46-4776-BBFB-87C530A138BD}" dt="2023-09-26T14:57:34.020" v="18" actId="732"/>
        <pc:sldMkLst>
          <pc:docMk/>
          <pc:sldMk cId="2041411954" sldId="565"/>
        </pc:sldMkLst>
        <pc:picChg chg="add mod ord modCrop">
          <ac:chgData name="Jonathan Mah" userId="5261b2f2f3e51194" providerId="LiveId" clId="{37097229-BE46-4776-BBFB-87C530A138BD}" dt="2023-09-26T14:57:34.020" v="18" actId="732"/>
          <ac:picMkLst>
            <pc:docMk/>
            <pc:sldMk cId="2041411954" sldId="565"/>
            <ac:picMk id="3" creationId="{F7F9EAD8-EA8C-D322-19D2-F9DB191FC2CA}"/>
          </ac:picMkLst>
        </pc:picChg>
        <pc:picChg chg="del">
          <ac:chgData name="Jonathan Mah" userId="5261b2f2f3e51194" providerId="LiveId" clId="{37097229-BE46-4776-BBFB-87C530A138BD}" dt="2023-09-26T14:57:25.820" v="15" actId="478"/>
          <ac:picMkLst>
            <pc:docMk/>
            <pc:sldMk cId="2041411954" sldId="565"/>
            <ac:picMk id="5" creationId="{D3175099-4581-22A3-8281-CD0FC9D690CD}"/>
          </ac:picMkLst>
        </pc:picChg>
      </pc:sldChg>
      <pc:sldChg chg="addSp delSp modSp mod">
        <pc:chgData name="Jonathan Mah" userId="5261b2f2f3e51194" providerId="LiveId" clId="{37097229-BE46-4776-BBFB-87C530A138BD}" dt="2023-09-26T14:57:50.180" v="27" actId="167"/>
        <pc:sldMkLst>
          <pc:docMk/>
          <pc:sldMk cId="2098669356" sldId="566"/>
        </pc:sldMkLst>
        <pc:picChg chg="add mod ord">
          <ac:chgData name="Jonathan Mah" userId="5261b2f2f3e51194" providerId="LiveId" clId="{37097229-BE46-4776-BBFB-87C530A138BD}" dt="2023-09-26T14:57:50.180" v="27" actId="167"/>
          <ac:picMkLst>
            <pc:docMk/>
            <pc:sldMk cId="2098669356" sldId="566"/>
            <ac:picMk id="3" creationId="{AA998994-01D0-8134-EB30-C3981D32EAAB}"/>
          </ac:picMkLst>
        </pc:picChg>
        <pc:picChg chg="del">
          <ac:chgData name="Jonathan Mah" userId="5261b2f2f3e51194" providerId="LiveId" clId="{37097229-BE46-4776-BBFB-87C530A138BD}" dt="2023-09-26T14:57:48.052" v="25" actId="478"/>
          <ac:picMkLst>
            <pc:docMk/>
            <pc:sldMk cId="2098669356" sldId="566"/>
            <ac:picMk id="6" creationId="{844BD9FC-BE4C-7830-3A1A-F6653EBA55F2}"/>
          </ac:picMkLst>
        </pc:picChg>
      </pc:sldChg>
      <pc:sldChg chg="modSp mod">
        <pc:chgData name="Jonathan Mah" userId="5261b2f2f3e51194" providerId="LiveId" clId="{37097229-BE46-4776-BBFB-87C530A138BD}" dt="2023-09-26T15:02:14.334" v="93" actId="113"/>
        <pc:sldMkLst>
          <pc:docMk/>
          <pc:sldMk cId="4085642230" sldId="571"/>
        </pc:sldMkLst>
        <pc:spChg chg="mod">
          <ac:chgData name="Jonathan Mah" userId="5261b2f2f3e51194" providerId="LiveId" clId="{37097229-BE46-4776-BBFB-87C530A138BD}" dt="2023-09-26T15:02:14.334" v="93" actId="113"/>
          <ac:spMkLst>
            <pc:docMk/>
            <pc:sldMk cId="4085642230" sldId="571"/>
            <ac:spMk id="2" creationId="{13615F9C-56BE-7C67-45B8-1250D099AAD3}"/>
          </ac:spMkLst>
        </pc:spChg>
      </pc:sldChg>
      <pc:sldChg chg="modSp mod">
        <pc:chgData name="Jonathan Mah" userId="5261b2f2f3e51194" providerId="LiveId" clId="{37097229-BE46-4776-BBFB-87C530A138BD}" dt="2023-09-26T15:02:12.016" v="92" actId="113"/>
        <pc:sldMkLst>
          <pc:docMk/>
          <pc:sldMk cId="2087813606" sldId="576"/>
        </pc:sldMkLst>
        <pc:spChg chg="mod">
          <ac:chgData name="Jonathan Mah" userId="5261b2f2f3e51194" providerId="LiveId" clId="{37097229-BE46-4776-BBFB-87C530A138BD}" dt="2023-09-26T15:02:12.016" v="92" actId="113"/>
          <ac:spMkLst>
            <pc:docMk/>
            <pc:sldMk cId="2087813606" sldId="576"/>
            <ac:spMk id="2" creationId="{13615F9C-56BE-7C67-45B8-1250D099AAD3}"/>
          </ac:spMkLst>
        </pc:spChg>
      </pc:sldChg>
      <pc:sldChg chg="addSp delSp modSp mod">
        <pc:chgData name="Jonathan Mah" userId="5261b2f2f3e51194" providerId="LiveId" clId="{37097229-BE46-4776-BBFB-87C530A138BD}" dt="2023-09-26T14:57:44.286" v="24" actId="167"/>
        <pc:sldMkLst>
          <pc:docMk/>
          <pc:sldMk cId="3408939014" sldId="579"/>
        </pc:sldMkLst>
        <pc:picChg chg="add mod ord">
          <ac:chgData name="Jonathan Mah" userId="5261b2f2f3e51194" providerId="LiveId" clId="{37097229-BE46-4776-BBFB-87C530A138BD}" dt="2023-09-26T14:57:44.286" v="24" actId="167"/>
          <ac:picMkLst>
            <pc:docMk/>
            <pc:sldMk cId="3408939014" sldId="579"/>
            <ac:picMk id="3" creationId="{B38B5028-F9EF-6ABC-F576-B791DAD0F34C}"/>
          </ac:picMkLst>
        </pc:picChg>
        <pc:picChg chg="del">
          <ac:chgData name="Jonathan Mah" userId="5261b2f2f3e51194" providerId="LiveId" clId="{37097229-BE46-4776-BBFB-87C530A138BD}" dt="2023-09-26T14:57:42.365" v="22" actId="478"/>
          <ac:picMkLst>
            <pc:docMk/>
            <pc:sldMk cId="3408939014" sldId="579"/>
            <ac:picMk id="7" creationId="{7DB50B48-027B-A575-057D-46458C5C99DB}"/>
          </ac:picMkLst>
        </pc:picChg>
      </pc:sldChg>
      <pc:sldChg chg="addSp delSp modSp mod">
        <pc:chgData name="Jonathan Mah" userId="5261b2f2f3e51194" providerId="LiveId" clId="{37097229-BE46-4776-BBFB-87C530A138BD}" dt="2023-09-26T14:57:39.525" v="21" actId="167"/>
        <pc:sldMkLst>
          <pc:docMk/>
          <pc:sldMk cId="673468237" sldId="580"/>
        </pc:sldMkLst>
        <pc:picChg chg="add mod ord">
          <ac:chgData name="Jonathan Mah" userId="5261b2f2f3e51194" providerId="LiveId" clId="{37097229-BE46-4776-BBFB-87C530A138BD}" dt="2023-09-26T14:57:39.525" v="21" actId="167"/>
          <ac:picMkLst>
            <pc:docMk/>
            <pc:sldMk cId="673468237" sldId="580"/>
            <ac:picMk id="3" creationId="{62E2FB90-E91B-D50A-20E5-2417166ABA6B}"/>
          </ac:picMkLst>
        </pc:picChg>
        <pc:picChg chg="del">
          <ac:chgData name="Jonathan Mah" userId="5261b2f2f3e51194" providerId="LiveId" clId="{37097229-BE46-4776-BBFB-87C530A138BD}" dt="2023-09-26T14:57:37.484" v="19" actId="478"/>
          <ac:picMkLst>
            <pc:docMk/>
            <pc:sldMk cId="673468237" sldId="580"/>
            <ac:picMk id="6" creationId="{8C7AB611-DA9D-78D6-FCAE-7450E53AFA6A}"/>
          </ac:picMkLst>
        </pc:picChg>
      </pc:sldChg>
      <pc:sldChg chg="modNotesTx">
        <pc:chgData name="Jonathan Mah" userId="5261b2f2f3e51194" providerId="LiveId" clId="{37097229-BE46-4776-BBFB-87C530A138BD}" dt="2023-09-26T15:05:24.867" v="115" actId="20577"/>
        <pc:sldMkLst>
          <pc:docMk/>
          <pc:sldMk cId="325492947" sldId="591"/>
        </pc:sldMkLst>
      </pc:sldChg>
      <pc:sldChg chg="addSp delSp modSp mod">
        <pc:chgData name="Jonathan Mah" userId="5261b2f2f3e51194" providerId="LiveId" clId="{37097229-BE46-4776-BBFB-87C530A138BD}" dt="2023-09-26T14:57:13.086" v="8" actId="167"/>
        <pc:sldMkLst>
          <pc:docMk/>
          <pc:sldMk cId="3040917848" sldId="592"/>
        </pc:sldMkLst>
        <pc:picChg chg="add mod ord">
          <ac:chgData name="Jonathan Mah" userId="5261b2f2f3e51194" providerId="LiveId" clId="{37097229-BE46-4776-BBFB-87C530A138BD}" dt="2023-09-26T14:57:13.086" v="8" actId="167"/>
          <ac:picMkLst>
            <pc:docMk/>
            <pc:sldMk cId="3040917848" sldId="592"/>
            <ac:picMk id="2" creationId="{47DAA68D-32AC-BB31-522B-F1340C847737}"/>
          </ac:picMkLst>
        </pc:picChg>
        <pc:picChg chg="del">
          <ac:chgData name="Jonathan Mah" userId="5261b2f2f3e51194" providerId="LiveId" clId="{37097229-BE46-4776-BBFB-87C530A138BD}" dt="2023-09-26T14:57:10.436" v="6" actId="478"/>
          <ac:picMkLst>
            <pc:docMk/>
            <pc:sldMk cId="3040917848" sldId="592"/>
            <ac:picMk id="6" creationId="{5EB7A79A-77F3-673B-17CE-A95642CA2C73}"/>
          </ac:picMkLst>
        </pc:picChg>
      </pc:sldChg>
      <pc:sldChg chg="modNotesTx">
        <pc:chgData name="Jonathan Mah" userId="5261b2f2f3e51194" providerId="LiveId" clId="{37097229-BE46-4776-BBFB-87C530A138BD}" dt="2023-09-26T15:19:21.007" v="684" actId="20577"/>
        <pc:sldMkLst>
          <pc:docMk/>
          <pc:sldMk cId="2993243703" sldId="598"/>
        </pc:sldMkLst>
      </pc:sldChg>
      <pc:sldChg chg="addSp delSp modSp mod">
        <pc:chgData name="Jonathan Mah" userId="5261b2f2f3e51194" providerId="LiveId" clId="{37097229-BE46-4776-BBFB-87C530A138BD}" dt="2023-09-26T14:56:59.750" v="2" actId="478"/>
        <pc:sldMkLst>
          <pc:docMk/>
          <pc:sldMk cId="3093744519" sldId="602"/>
        </pc:sldMkLst>
        <pc:picChg chg="add mod ord">
          <ac:chgData name="Jonathan Mah" userId="5261b2f2f3e51194" providerId="LiveId" clId="{37097229-BE46-4776-BBFB-87C530A138BD}" dt="2023-09-26T14:56:58.053" v="1" actId="167"/>
          <ac:picMkLst>
            <pc:docMk/>
            <pc:sldMk cId="3093744519" sldId="602"/>
            <ac:picMk id="3" creationId="{5C84C79F-0B38-2450-41CC-EE68160E657F}"/>
          </ac:picMkLst>
        </pc:picChg>
        <pc:picChg chg="del">
          <ac:chgData name="Jonathan Mah" userId="5261b2f2f3e51194" providerId="LiveId" clId="{37097229-BE46-4776-BBFB-87C530A138BD}" dt="2023-09-26T14:56:59.750" v="2" actId="478"/>
          <ac:picMkLst>
            <pc:docMk/>
            <pc:sldMk cId="3093744519" sldId="602"/>
            <ac:picMk id="11" creationId="{F90A015B-48A9-495B-A0CC-964F3B02C391}"/>
          </ac:picMkLst>
        </pc:picChg>
      </pc:sldChg>
      <pc:sldChg chg="addSp delSp modSp mod">
        <pc:chgData name="Jonathan Mah" userId="5261b2f2f3e51194" providerId="LiveId" clId="{37097229-BE46-4776-BBFB-87C530A138BD}" dt="2023-09-26T14:57:08.148" v="5" actId="167"/>
        <pc:sldMkLst>
          <pc:docMk/>
          <pc:sldMk cId="2687151764" sldId="603"/>
        </pc:sldMkLst>
        <pc:picChg chg="add mod ord">
          <ac:chgData name="Jonathan Mah" userId="5261b2f2f3e51194" providerId="LiveId" clId="{37097229-BE46-4776-BBFB-87C530A138BD}" dt="2023-09-26T14:57:08.148" v="5" actId="167"/>
          <ac:picMkLst>
            <pc:docMk/>
            <pc:sldMk cId="2687151764" sldId="603"/>
            <ac:picMk id="2" creationId="{92B82B43-CA5A-2C8B-5DD5-2CF3207E77F5}"/>
          </ac:picMkLst>
        </pc:picChg>
        <pc:picChg chg="del">
          <ac:chgData name="Jonathan Mah" userId="5261b2f2f3e51194" providerId="LiveId" clId="{37097229-BE46-4776-BBFB-87C530A138BD}" dt="2023-09-26T14:57:05.988" v="3" actId="478"/>
          <ac:picMkLst>
            <pc:docMk/>
            <pc:sldMk cId="2687151764" sldId="603"/>
            <ac:picMk id="6" creationId="{79EB4F3C-58EB-C178-C2E2-958B59DA736E}"/>
          </ac:picMkLst>
        </pc:picChg>
      </pc:sldChg>
      <pc:sldChg chg="modSp mod">
        <pc:chgData name="Jonathan Mah" userId="5261b2f2f3e51194" providerId="LiveId" clId="{37097229-BE46-4776-BBFB-87C530A138BD}" dt="2023-09-26T15:02:17.439" v="94" actId="113"/>
        <pc:sldMkLst>
          <pc:docMk/>
          <pc:sldMk cId="1034175417" sldId="609"/>
        </pc:sldMkLst>
        <pc:spChg chg="mod">
          <ac:chgData name="Jonathan Mah" userId="5261b2f2f3e51194" providerId="LiveId" clId="{37097229-BE46-4776-BBFB-87C530A138BD}" dt="2023-09-26T15:02:17.439" v="94" actId="113"/>
          <ac:spMkLst>
            <pc:docMk/>
            <pc:sldMk cId="1034175417" sldId="609"/>
            <ac:spMk id="2" creationId="{13615F9C-56BE-7C67-45B8-1250D099AAD3}"/>
          </ac:spMkLst>
        </pc:spChg>
      </pc:sldChg>
      <pc:sldChg chg="addSp delSp modSp mod">
        <pc:chgData name="Jonathan Mah" userId="5261b2f2f3e51194" providerId="LiveId" clId="{37097229-BE46-4776-BBFB-87C530A138BD}" dt="2023-09-26T15:17:41.140" v="213" actId="21"/>
        <pc:sldMkLst>
          <pc:docMk/>
          <pc:sldMk cId="2666890120" sldId="610"/>
        </pc:sldMkLst>
        <pc:spChg chg="add del mod ord">
          <ac:chgData name="Jonathan Mah" userId="5261b2f2f3e51194" providerId="LiveId" clId="{37097229-BE46-4776-BBFB-87C530A138BD}" dt="2023-09-26T15:17:09.384" v="185" actId="478"/>
          <ac:spMkLst>
            <pc:docMk/>
            <pc:sldMk cId="2666890120" sldId="610"/>
            <ac:spMk id="3" creationId="{FDE60F0A-9AD2-EA9C-DD32-ABC50BF86C2A}"/>
          </ac:spMkLst>
        </pc:spChg>
        <pc:spChg chg="mod">
          <ac:chgData name="Jonathan Mah" userId="5261b2f2f3e51194" providerId="LiveId" clId="{37097229-BE46-4776-BBFB-87C530A138BD}" dt="2023-09-26T15:17:02.235" v="182" actId="1076"/>
          <ac:spMkLst>
            <pc:docMk/>
            <pc:sldMk cId="2666890120" sldId="610"/>
            <ac:spMk id="35" creationId="{A5427A65-7D81-3155-5EFE-9B7D5D784A50}"/>
          </ac:spMkLst>
        </pc:spChg>
        <pc:picChg chg="add del mod ord">
          <ac:chgData name="Jonathan Mah" userId="5261b2f2f3e51194" providerId="LiveId" clId="{37097229-BE46-4776-BBFB-87C530A138BD}" dt="2023-09-26T15:17:41.140" v="213" actId="21"/>
          <ac:picMkLst>
            <pc:docMk/>
            <pc:sldMk cId="2666890120" sldId="610"/>
            <ac:picMk id="38" creationId="{E4C6186A-03D5-1CF9-67E9-0F2B7FEDDC67}"/>
          </ac:picMkLst>
        </pc:picChg>
        <pc:picChg chg="add del mod ord">
          <ac:chgData name="Jonathan Mah" userId="5261b2f2f3e51194" providerId="LiveId" clId="{37097229-BE46-4776-BBFB-87C530A138BD}" dt="2023-09-26T15:17:41.140" v="213" actId="21"/>
          <ac:picMkLst>
            <pc:docMk/>
            <pc:sldMk cId="2666890120" sldId="610"/>
            <ac:picMk id="39" creationId="{E36BDF8D-A7D1-85B5-81FB-7753D45116CF}"/>
          </ac:picMkLst>
        </pc:picChg>
      </pc:sldChg>
      <pc:sldChg chg="modNotesTx">
        <pc:chgData name="Jonathan Mah" userId="5261b2f2f3e51194" providerId="LiveId" clId="{37097229-BE46-4776-BBFB-87C530A138BD}" dt="2023-09-26T15:20:08.297" v="698" actId="20577"/>
        <pc:sldMkLst>
          <pc:docMk/>
          <pc:sldMk cId="3855263042" sldId="613"/>
        </pc:sldMkLst>
      </pc:sldChg>
      <pc:sldChg chg="addSp delSp modSp mod">
        <pc:chgData name="Jonathan Mah" userId="5261b2f2f3e51194" providerId="LiveId" clId="{37097229-BE46-4776-BBFB-87C530A138BD}" dt="2023-09-26T14:57:22.622" v="14" actId="167"/>
        <pc:sldMkLst>
          <pc:docMk/>
          <pc:sldMk cId="941394303" sldId="619"/>
        </pc:sldMkLst>
        <pc:picChg chg="add mod ord">
          <ac:chgData name="Jonathan Mah" userId="5261b2f2f3e51194" providerId="LiveId" clId="{37097229-BE46-4776-BBFB-87C530A138BD}" dt="2023-09-26T14:57:22.622" v="14" actId="167"/>
          <ac:picMkLst>
            <pc:docMk/>
            <pc:sldMk cId="941394303" sldId="619"/>
            <ac:picMk id="2" creationId="{59F8A2A9-4679-D23B-DEBB-FE4F1E17056C}"/>
          </ac:picMkLst>
        </pc:picChg>
        <pc:picChg chg="del">
          <ac:chgData name="Jonathan Mah" userId="5261b2f2f3e51194" providerId="LiveId" clId="{37097229-BE46-4776-BBFB-87C530A138BD}" dt="2023-09-26T14:57:20.652" v="12" actId="478"/>
          <ac:picMkLst>
            <pc:docMk/>
            <pc:sldMk cId="941394303" sldId="619"/>
            <ac:picMk id="4" creationId="{12F6D0C9-0001-8A75-C4F6-B1E688EA5D45}"/>
          </ac:picMkLst>
        </pc:picChg>
      </pc:sldChg>
      <pc:sldChg chg="modNotesTx">
        <pc:chgData name="Jonathan Mah" userId="5261b2f2f3e51194" providerId="LiveId" clId="{37097229-BE46-4776-BBFB-87C530A138BD}" dt="2023-09-26T15:05:56.166" v="116" actId="20577"/>
        <pc:sldMkLst>
          <pc:docMk/>
          <pc:sldMk cId="226007885" sldId="620"/>
        </pc:sldMkLst>
      </pc:sldChg>
      <pc:sldChg chg="modNotesTx">
        <pc:chgData name="Jonathan Mah" userId="5261b2f2f3e51194" providerId="LiveId" clId="{37097229-BE46-4776-BBFB-87C530A138BD}" dt="2023-09-26T15:11:58.705" v="170" actId="20577"/>
        <pc:sldMkLst>
          <pc:docMk/>
          <pc:sldMk cId="2262840357" sldId="622"/>
        </pc:sldMkLst>
      </pc:sldChg>
      <pc:sldChg chg="addSp delSp modSp mod">
        <pc:chgData name="Jonathan Mah" userId="5261b2f2f3e51194" providerId="LiveId" clId="{37097229-BE46-4776-BBFB-87C530A138BD}" dt="2023-09-26T14:58:00.573" v="31" actId="732"/>
        <pc:sldMkLst>
          <pc:docMk/>
          <pc:sldMk cId="2823042629" sldId="626"/>
        </pc:sldMkLst>
        <pc:picChg chg="add mod ord modCrop">
          <ac:chgData name="Jonathan Mah" userId="5261b2f2f3e51194" providerId="LiveId" clId="{37097229-BE46-4776-BBFB-87C530A138BD}" dt="2023-09-26T14:58:00.573" v="31" actId="732"/>
          <ac:picMkLst>
            <pc:docMk/>
            <pc:sldMk cId="2823042629" sldId="626"/>
            <ac:picMk id="3" creationId="{8EFD1A65-56BC-0A28-6B58-23E6BBC7C803}"/>
          </ac:picMkLst>
        </pc:picChg>
        <pc:picChg chg="del">
          <ac:chgData name="Jonathan Mah" userId="5261b2f2f3e51194" providerId="LiveId" clId="{37097229-BE46-4776-BBFB-87C530A138BD}" dt="2023-09-26T14:57:53.699" v="28" actId="478"/>
          <ac:picMkLst>
            <pc:docMk/>
            <pc:sldMk cId="2823042629" sldId="626"/>
            <ac:picMk id="4" creationId="{AC0D3B6E-F167-682B-D1E4-D257D7EF41C4}"/>
          </ac:picMkLst>
        </pc:picChg>
      </pc:sldChg>
      <pc:sldChg chg="modNotesTx">
        <pc:chgData name="Jonathan Mah" userId="5261b2f2f3e51194" providerId="LiveId" clId="{37097229-BE46-4776-BBFB-87C530A138BD}" dt="2023-09-26T15:05:05.391" v="107" actId="6549"/>
        <pc:sldMkLst>
          <pc:docMk/>
          <pc:sldMk cId="1952538676" sldId="636"/>
        </pc:sldMkLst>
      </pc:sldChg>
      <pc:sldChg chg="modNotesTx">
        <pc:chgData name="Jonathan Mah" userId="5261b2f2f3e51194" providerId="LiveId" clId="{37097229-BE46-4776-BBFB-87C530A138BD}" dt="2023-09-26T15:04:20.586" v="106" actId="20577"/>
        <pc:sldMkLst>
          <pc:docMk/>
          <pc:sldMk cId="541630192" sldId="638"/>
        </pc:sldMkLst>
      </pc:sldChg>
      <pc:sldChg chg="addSp delSp modSp add del mod">
        <pc:chgData name="Jonathan Mah" userId="5261b2f2f3e51194" providerId="LiveId" clId="{37097229-BE46-4776-BBFB-87C530A138BD}" dt="2023-09-26T15:15:26.982" v="176" actId="47"/>
        <pc:sldMkLst>
          <pc:docMk/>
          <pc:sldMk cId="202957065" sldId="646"/>
        </pc:sldMkLst>
        <pc:spChg chg="add del mod">
          <ac:chgData name="Jonathan Mah" userId="5261b2f2f3e51194" providerId="LiveId" clId="{37097229-BE46-4776-BBFB-87C530A138BD}" dt="2023-09-26T15:15:22.914" v="175" actId="478"/>
          <ac:spMkLst>
            <pc:docMk/>
            <pc:sldMk cId="202957065" sldId="646"/>
            <ac:spMk id="38" creationId="{6FC622CC-01FE-DDDE-89F5-E4D0E9372555}"/>
          </ac:spMkLst>
        </pc:spChg>
        <pc:spChg chg="add del mod">
          <ac:chgData name="Jonathan Mah" userId="5261b2f2f3e51194" providerId="LiveId" clId="{37097229-BE46-4776-BBFB-87C530A138BD}" dt="2023-09-26T15:15:22.914" v="175" actId="478"/>
          <ac:spMkLst>
            <pc:docMk/>
            <pc:sldMk cId="202957065" sldId="646"/>
            <ac:spMk id="39" creationId="{0CCD7E08-6A82-A039-0BBD-F772F43651DA}"/>
          </ac:spMkLst>
        </pc:spChg>
        <pc:spChg chg="add del mod">
          <ac:chgData name="Jonathan Mah" userId="5261b2f2f3e51194" providerId="LiveId" clId="{37097229-BE46-4776-BBFB-87C530A138BD}" dt="2023-09-26T15:15:22.914" v="175" actId="478"/>
          <ac:spMkLst>
            <pc:docMk/>
            <pc:sldMk cId="202957065" sldId="646"/>
            <ac:spMk id="40" creationId="{516029B3-B4C9-A91A-27DF-193FE26302FB}"/>
          </ac:spMkLst>
        </pc:spChg>
        <pc:spChg chg="add del mod">
          <ac:chgData name="Jonathan Mah" userId="5261b2f2f3e51194" providerId="LiveId" clId="{37097229-BE46-4776-BBFB-87C530A138BD}" dt="2023-09-26T15:15:22.914" v="175" actId="478"/>
          <ac:spMkLst>
            <pc:docMk/>
            <pc:sldMk cId="202957065" sldId="646"/>
            <ac:spMk id="41" creationId="{E5680F26-ED67-D459-4BF1-805287E92D92}"/>
          </ac:spMkLst>
        </pc:spChg>
        <pc:picChg chg="add del mod">
          <ac:chgData name="Jonathan Mah" userId="5261b2f2f3e51194" providerId="LiveId" clId="{37097229-BE46-4776-BBFB-87C530A138BD}" dt="2023-09-26T15:15:22.914" v="175" actId="478"/>
          <ac:picMkLst>
            <pc:docMk/>
            <pc:sldMk cId="202957065" sldId="646"/>
            <ac:picMk id="3" creationId="{D85F2463-A5C9-01F9-388A-4AF3834E9B73}"/>
          </ac:picMkLst>
        </pc:picChg>
        <pc:picChg chg="add del mod">
          <ac:chgData name="Jonathan Mah" userId="5261b2f2f3e51194" providerId="LiveId" clId="{37097229-BE46-4776-BBFB-87C530A138BD}" dt="2023-09-26T15:15:22.914" v="175" actId="478"/>
          <ac:picMkLst>
            <pc:docMk/>
            <pc:sldMk cId="202957065" sldId="646"/>
            <ac:picMk id="42" creationId="{20F4FCB0-9B60-EA3A-EEB5-1FF8423583C5}"/>
          </ac:picMkLst>
        </pc:picChg>
        <pc:picChg chg="add del mod">
          <ac:chgData name="Jonathan Mah" userId="5261b2f2f3e51194" providerId="LiveId" clId="{37097229-BE46-4776-BBFB-87C530A138BD}" dt="2023-09-26T15:15:22.914" v="175" actId="478"/>
          <ac:picMkLst>
            <pc:docMk/>
            <pc:sldMk cId="202957065" sldId="646"/>
            <ac:picMk id="43" creationId="{402670CC-3F8D-CAFF-52C0-219DA3447115}"/>
          </ac:picMkLst>
        </pc:picChg>
      </pc:sldChg>
      <pc:sldChg chg="addSp modSp add modNotesTx">
        <pc:chgData name="Jonathan Mah" userId="5261b2f2f3e51194" providerId="LiveId" clId="{37097229-BE46-4776-BBFB-87C530A138BD}" dt="2023-09-26T15:18:25.056" v="434" actId="20577"/>
        <pc:sldMkLst>
          <pc:docMk/>
          <pc:sldMk cId="818294278" sldId="646"/>
        </pc:sldMkLst>
        <pc:picChg chg="add mod">
          <ac:chgData name="Jonathan Mah" userId="5261b2f2f3e51194" providerId="LiveId" clId="{37097229-BE46-4776-BBFB-87C530A138BD}" dt="2023-09-26T15:17:43.112" v="214"/>
          <ac:picMkLst>
            <pc:docMk/>
            <pc:sldMk cId="818294278" sldId="646"/>
            <ac:picMk id="3" creationId="{A90D1B98-5DB9-82D7-9B55-EABF5DF714E4}"/>
          </ac:picMkLst>
        </pc:picChg>
        <pc:picChg chg="add mod">
          <ac:chgData name="Jonathan Mah" userId="5261b2f2f3e51194" providerId="LiveId" clId="{37097229-BE46-4776-BBFB-87C530A138BD}" dt="2023-09-26T15:17:43.112" v="214"/>
          <ac:picMkLst>
            <pc:docMk/>
            <pc:sldMk cId="818294278" sldId="646"/>
            <ac:picMk id="38" creationId="{FECAB681-2550-7E4F-4A9D-69103E751E8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635625" cy="4889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366000" y="0"/>
            <a:ext cx="5635625" cy="488950"/>
          </a:xfrm>
          <a:prstGeom prst="rect">
            <a:avLst/>
          </a:prstGeom>
        </p:spPr>
        <p:txBody>
          <a:bodyPr vert="horz" lIns="91440" tIns="45720" rIns="91440" bIns="45720" rtlCol="0"/>
          <a:lstStyle>
            <a:lvl1pPr algn="r">
              <a:defRPr sz="1200"/>
            </a:lvl1pPr>
          </a:lstStyle>
          <a:p>
            <a:fld id="{ECB849DA-4571-48AE-B108-B012171980BD}" type="datetimeFigureOut">
              <a:rPr lang="en-US" smtClean="0"/>
              <a:t>9/26/2023</a:t>
            </a:fld>
            <a:endParaRPr lang="en-US"/>
          </a:p>
        </p:txBody>
      </p:sp>
      <p:sp>
        <p:nvSpPr>
          <p:cNvPr id="4" name="Slide Image Placeholder 3"/>
          <p:cNvSpPr>
            <a:spLocks noGrp="1" noRot="1" noChangeAspect="1"/>
          </p:cNvSpPr>
          <p:nvPr>
            <p:ph type="sldImg" idx="2"/>
          </p:nvPr>
        </p:nvSpPr>
        <p:spPr>
          <a:xfrm>
            <a:off x="4306888" y="1219200"/>
            <a:ext cx="4391025" cy="32924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300163" y="4694238"/>
            <a:ext cx="10404475" cy="38401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264650"/>
            <a:ext cx="5635625" cy="4889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366000" y="9264650"/>
            <a:ext cx="5635625" cy="488950"/>
          </a:xfrm>
          <a:prstGeom prst="rect">
            <a:avLst/>
          </a:prstGeom>
        </p:spPr>
        <p:txBody>
          <a:bodyPr vert="horz" lIns="91440" tIns="45720" rIns="91440" bIns="45720" rtlCol="0" anchor="b"/>
          <a:lstStyle>
            <a:lvl1pPr algn="r">
              <a:defRPr sz="1200"/>
            </a:lvl1pPr>
          </a:lstStyle>
          <a:p>
            <a:fld id="{599CC9A3-A707-4B34-82D4-E64BA4C5A8D1}" type="slidenum">
              <a:rPr lang="en-US" smtClean="0"/>
              <a:t>‹#›</a:t>
            </a:fld>
            <a:endParaRPr lang="en-US"/>
          </a:p>
        </p:txBody>
      </p:sp>
    </p:spTree>
    <p:extLst>
      <p:ext uri="{BB962C8B-B14F-4D97-AF65-F5344CB8AC3E}">
        <p14:creationId xmlns:p14="http://schemas.microsoft.com/office/powerpoint/2010/main" val="3760428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How’s it going guys, gals, and non-binary pals, my name is Jonathan Mah, I’m a PhD student </a:t>
            </a:r>
            <a:r>
              <a:rPr lang="en-US" dirty="0" err="1"/>
              <a:t>coadvised</a:t>
            </a:r>
            <a:r>
              <a:rPr lang="en-US" dirty="0"/>
              <a:t> by Professor Kirk Lohmueller and Professor Nandita Garud, and time permitted, today I’ll be talking about my #soon to be submitted work concerning inference of demography and selection in the human gut microbiome. But before we begin, I’d like to start off with a quick story about... I know we’re all thinking it… That’s right, you guessed it…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1</a:t>
            </a:fld>
            <a:endParaRPr lang="en-US" dirty="0"/>
          </a:p>
        </p:txBody>
      </p:sp>
    </p:spTree>
    <p:extLst>
      <p:ext uri="{BB962C8B-B14F-4D97-AF65-F5344CB8AC3E}">
        <p14:creationId xmlns:p14="http://schemas.microsoft.com/office/powerpoint/2010/main" val="1965928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plenty of reasons why there are fewer people living in Los Angeles: Covid-19, the high cost of living, and our other baseball team, The Angels.</a:t>
            </a:r>
          </a:p>
        </p:txBody>
      </p:sp>
      <p:sp>
        <p:nvSpPr>
          <p:cNvPr id="4" name="Slide Number Placeholder 3"/>
          <p:cNvSpPr>
            <a:spLocks noGrp="1"/>
          </p:cNvSpPr>
          <p:nvPr>
            <p:ph type="sldNum" sz="quarter" idx="5"/>
          </p:nvPr>
        </p:nvSpPr>
        <p:spPr/>
        <p:txBody>
          <a:bodyPr/>
          <a:lstStyle/>
          <a:p>
            <a:fld id="{599CC9A3-A707-4B34-82D4-E64BA4C5A8D1}" type="slidenum">
              <a:rPr lang="en-US" smtClean="0"/>
              <a:t>10</a:t>
            </a:fld>
            <a:endParaRPr lang="en-US"/>
          </a:p>
        </p:txBody>
      </p:sp>
    </p:spTree>
    <p:extLst>
      <p:ext uri="{BB962C8B-B14F-4D97-AF65-F5344CB8AC3E}">
        <p14:creationId xmlns:p14="http://schemas.microsoft.com/office/powerpoint/2010/main" val="97449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Altogether, the Census gives us important insights into demographic trends, which have real, tangible effects on our lives. </a:t>
            </a:r>
          </a:p>
          <a:p>
            <a:endParaRPr lang="en-US" dirty="0"/>
          </a:p>
          <a:p>
            <a:r>
              <a:rPr lang="en-US" dirty="0"/>
              <a:t>What I do, is very similar, except instead of asking “How many people live in Los Angeles”, I ask</a:t>
            </a:r>
          </a:p>
        </p:txBody>
      </p:sp>
      <p:sp>
        <p:nvSpPr>
          <p:cNvPr id="4" name="Slide Number Placeholder 3"/>
          <p:cNvSpPr>
            <a:spLocks noGrp="1"/>
          </p:cNvSpPr>
          <p:nvPr>
            <p:ph type="sldNum" sz="quarter" idx="5"/>
          </p:nvPr>
        </p:nvSpPr>
        <p:spPr/>
        <p:txBody>
          <a:bodyPr/>
          <a:lstStyle/>
          <a:p>
            <a:fld id="{599CC9A3-A707-4B34-82D4-E64BA4C5A8D1}" type="slidenum">
              <a:rPr lang="en-US" smtClean="0"/>
              <a:t>11</a:t>
            </a:fld>
            <a:endParaRPr lang="en-US"/>
          </a:p>
        </p:txBody>
      </p:sp>
    </p:spTree>
    <p:extLst>
      <p:ext uri="{BB962C8B-B14F-4D97-AF65-F5344CB8AC3E}">
        <p14:creationId xmlns:p14="http://schemas.microsoft.com/office/powerpoint/2010/main" val="3853062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bacteria live in people?</a:t>
            </a:r>
          </a:p>
        </p:txBody>
      </p:sp>
      <p:sp>
        <p:nvSpPr>
          <p:cNvPr id="4" name="Slide Number Placeholder 3"/>
          <p:cNvSpPr>
            <a:spLocks noGrp="1"/>
          </p:cNvSpPr>
          <p:nvPr>
            <p:ph type="sldNum" sz="quarter" idx="5"/>
          </p:nvPr>
        </p:nvSpPr>
        <p:spPr/>
        <p:txBody>
          <a:bodyPr/>
          <a:lstStyle/>
          <a:p>
            <a:fld id="{599CC9A3-A707-4B34-82D4-E64BA4C5A8D1}" type="slidenum">
              <a:rPr lang="en-US" smtClean="0"/>
              <a:t>12</a:t>
            </a:fld>
            <a:endParaRPr lang="en-US"/>
          </a:p>
        </p:txBody>
      </p:sp>
    </p:spTree>
    <p:extLst>
      <p:ext uri="{BB962C8B-B14F-4D97-AF65-F5344CB8AC3E}">
        <p14:creationId xmlns:p14="http://schemas.microsoft.com/office/powerpoint/2010/main" val="657051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you’re like me, and bacteria fills you with bacteria, then you might want to know why.</a:t>
            </a:r>
          </a:p>
        </p:txBody>
      </p:sp>
      <p:sp>
        <p:nvSpPr>
          <p:cNvPr id="4" name="Slide Number Placeholder 3"/>
          <p:cNvSpPr>
            <a:spLocks noGrp="1"/>
          </p:cNvSpPr>
          <p:nvPr>
            <p:ph type="sldNum" sz="quarter" idx="5"/>
          </p:nvPr>
        </p:nvSpPr>
        <p:spPr/>
        <p:txBody>
          <a:bodyPr/>
          <a:lstStyle/>
          <a:p>
            <a:fld id="{599CC9A3-A707-4B34-82D4-E64BA4C5A8D1}" type="slidenum">
              <a:rPr lang="en-US" smtClean="0"/>
              <a:t>13</a:t>
            </a:fld>
            <a:endParaRPr lang="en-US"/>
          </a:p>
        </p:txBody>
      </p:sp>
    </p:spTree>
    <p:extLst>
      <p:ext uri="{BB962C8B-B14F-4D97-AF65-F5344CB8AC3E}">
        <p14:creationId xmlns:p14="http://schemas.microsoft.com/office/powerpoint/2010/main" val="4130301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of study is the bacteria that live in, on, and around us, otherwise known as the Microbiome. In particular, I study the bacteria present in our guts</a:t>
            </a:r>
          </a:p>
        </p:txBody>
      </p:sp>
      <p:sp>
        <p:nvSpPr>
          <p:cNvPr id="4" name="Slide Number Placeholder 3"/>
          <p:cNvSpPr>
            <a:spLocks noGrp="1"/>
          </p:cNvSpPr>
          <p:nvPr>
            <p:ph type="sldNum" sz="quarter" idx="5"/>
          </p:nvPr>
        </p:nvSpPr>
        <p:spPr/>
        <p:txBody>
          <a:bodyPr/>
          <a:lstStyle/>
          <a:p>
            <a:fld id="{599CC9A3-A707-4B34-82D4-E64BA4C5A8D1}" type="slidenum">
              <a:rPr lang="en-US" smtClean="0"/>
              <a:t>14</a:t>
            </a:fld>
            <a:endParaRPr lang="en-US"/>
          </a:p>
        </p:txBody>
      </p:sp>
    </p:spTree>
    <p:extLst>
      <p:ext uri="{BB962C8B-B14F-4D97-AF65-F5344CB8AC3E}">
        <p14:creationId xmlns:p14="http://schemas.microsoft.com/office/powerpoint/2010/main" val="266366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cartoon schematic of a person and their bacteria, with these lines on the right-hand side representative of bacterial genomes.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15</a:t>
            </a:fld>
            <a:endParaRPr lang="en-US"/>
          </a:p>
        </p:txBody>
      </p:sp>
    </p:spTree>
    <p:extLst>
      <p:ext uri="{BB962C8B-B14F-4D97-AF65-F5344CB8AC3E}">
        <p14:creationId xmlns:p14="http://schemas.microsoft.com/office/powerpoint/2010/main" val="2168951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for example, one species: </a:t>
            </a:r>
            <a:r>
              <a:rPr lang="en-US" i="1" dirty="0"/>
              <a:t>Ruminococcus bromii</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16</a:t>
            </a:fld>
            <a:endParaRPr lang="en-US"/>
          </a:p>
        </p:txBody>
      </p:sp>
    </p:spTree>
    <p:extLst>
      <p:ext uri="{BB962C8B-B14F-4D97-AF65-F5344CB8AC3E}">
        <p14:creationId xmlns:p14="http://schemas.microsoft.com/office/powerpoint/2010/main" val="4238556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might notice that not all of these lines are the same color – this is to represent the observation that typically, there are between 1 and 4 strains of each bacterial species per host, that is to say that the strains in my body are different from the strains in your body. The Human Gut Microbiome presents an extremely complicated system in which we can ask fundamental basic science questions about evolution and ecology.</a:t>
            </a:r>
          </a:p>
        </p:txBody>
      </p:sp>
      <p:sp>
        <p:nvSpPr>
          <p:cNvPr id="4" name="Slide Number Placeholder 3"/>
          <p:cNvSpPr>
            <a:spLocks noGrp="1"/>
          </p:cNvSpPr>
          <p:nvPr>
            <p:ph type="sldNum" sz="quarter" idx="5"/>
          </p:nvPr>
        </p:nvSpPr>
        <p:spPr/>
        <p:txBody>
          <a:bodyPr/>
          <a:lstStyle/>
          <a:p>
            <a:fld id="{599CC9A3-A707-4B34-82D4-E64BA4C5A8D1}" type="slidenum">
              <a:rPr lang="en-US" smtClean="0"/>
              <a:t>17</a:t>
            </a:fld>
            <a:endParaRPr lang="en-US"/>
          </a:p>
        </p:txBody>
      </p:sp>
    </p:spTree>
    <p:extLst>
      <p:ext uri="{BB962C8B-B14F-4D97-AF65-F5344CB8AC3E}">
        <p14:creationId xmlns:p14="http://schemas.microsoft.com/office/powerpoint/2010/main" val="3483128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began our investigation by asking how nucleotide diversity might differ by geography</a:t>
            </a:r>
          </a:p>
        </p:txBody>
      </p:sp>
      <p:sp>
        <p:nvSpPr>
          <p:cNvPr id="4" name="Slide Number Placeholder 3"/>
          <p:cNvSpPr>
            <a:spLocks noGrp="1"/>
          </p:cNvSpPr>
          <p:nvPr>
            <p:ph type="sldNum" sz="quarter" idx="5"/>
          </p:nvPr>
        </p:nvSpPr>
        <p:spPr/>
        <p:txBody>
          <a:bodyPr/>
          <a:lstStyle/>
          <a:p>
            <a:fld id="{599CC9A3-A707-4B34-82D4-E64BA4C5A8D1}" type="slidenum">
              <a:rPr lang="en-US" smtClean="0"/>
              <a:t>18</a:t>
            </a:fld>
            <a:endParaRPr lang="en-US"/>
          </a:p>
        </p:txBody>
      </p:sp>
    </p:spTree>
    <p:extLst>
      <p:ext uri="{BB962C8B-B14F-4D97-AF65-F5344CB8AC3E}">
        <p14:creationId xmlns:p14="http://schemas.microsoft.com/office/powerpoint/2010/main" val="2940482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fairly substantial body of work suggesting that the microbiomes of people living in urbanized, industrialized, westernized societies have seen general reductions in microbiome diversity at the of level species, genes and nucleotide diversity</a:t>
            </a:r>
          </a:p>
        </p:txBody>
      </p:sp>
      <p:sp>
        <p:nvSpPr>
          <p:cNvPr id="4" name="Slide Number Placeholder 3"/>
          <p:cNvSpPr>
            <a:spLocks noGrp="1"/>
          </p:cNvSpPr>
          <p:nvPr>
            <p:ph type="sldNum" sz="quarter" idx="5"/>
          </p:nvPr>
        </p:nvSpPr>
        <p:spPr/>
        <p:txBody>
          <a:bodyPr/>
          <a:lstStyle/>
          <a:p>
            <a:fld id="{599CC9A3-A707-4B34-82D4-E64BA4C5A8D1}" type="slidenum">
              <a:rPr lang="en-US" smtClean="0"/>
              <a:t>19</a:t>
            </a:fld>
            <a:endParaRPr lang="en-US"/>
          </a:p>
        </p:txBody>
      </p:sp>
    </p:spTree>
    <p:extLst>
      <p:ext uri="{BB962C8B-B14F-4D97-AF65-F5344CB8AC3E}">
        <p14:creationId xmlns:p14="http://schemas.microsoft.com/office/powerpoint/2010/main" val="389594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National Census.</a:t>
            </a:r>
          </a:p>
          <a:p>
            <a:endParaRPr lang="en-US" dirty="0"/>
          </a:p>
          <a:p>
            <a:r>
              <a:rPr lang="en-US" dirty="0"/>
              <a:t>Here is how this works.</a:t>
            </a:r>
          </a:p>
          <a:p>
            <a:endParaRPr lang="en-US" dirty="0"/>
          </a:p>
          <a:p>
            <a:r>
              <a:rPr lang="en-US" dirty="0"/>
              <a:t>Every 10 years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2</a:t>
            </a:fld>
            <a:endParaRPr lang="en-US"/>
          </a:p>
        </p:txBody>
      </p:sp>
    </p:spTree>
    <p:extLst>
      <p:ext uri="{BB962C8B-B14F-4D97-AF65-F5344CB8AC3E}">
        <p14:creationId xmlns:p14="http://schemas.microsoft.com/office/powerpoint/2010/main" val="4198772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important in the context of human health because such depletions in diversity are associated with certain negative or deleterious health outcomes, such as increased susceptibility to infectious, developmental, and chronic diseases</a:t>
            </a:r>
          </a:p>
        </p:txBody>
      </p:sp>
      <p:sp>
        <p:nvSpPr>
          <p:cNvPr id="4" name="Slide Number Placeholder 3"/>
          <p:cNvSpPr>
            <a:spLocks noGrp="1"/>
          </p:cNvSpPr>
          <p:nvPr>
            <p:ph type="sldNum" sz="quarter" idx="5"/>
          </p:nvPr>
        </p:nvSpPr>
        <p:spPr/>
        <p:txBody>
          <a:bodyPr/>
          <a:lstStyle/>
          <a:p>
            <a:fld id="{599CC9A3-A707-4B34-82D4-E64BA4C5A8D1}" type="slidenum">
              <a:rPr lang="en-US" smtClean="0"/>
              <a:t>20</a:t>
            </a:fld>
            <a:endParaRPr lang="en-US"/>
          </a:p>
        </p:txBody>
      </p:sp>
    </p:spTree>
    <p:extLst>
      <p:ext uri="{BB962C8B-B14F-4D97-AF65-F5344CB8AC3E}">
        <p14:creationId xmlns:p14="http://schemas.microsoft.com/office/powerpoint/2010/main" val="107093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how we approached this. </a:t>
            </a:r>
          </a:p>
          <a:p>
            <a:endParaRPr lang="en-US" dirty="0"/>
          </a:p>
          <a:p>
            <a:r>
              <a:rPr lang="en-US" dirty="0"/>
              <a:t>We used fecal shotgun metagenomic sequencing data to investigate population genetics questions in the human gut microbiome.</a:t>
            </a:r>
          </a:p>
          <a:p>
            <a:endParaRPr lang="en-US" dirty="0"/>
          </a:p>
          <a:p>
            <a:r>
              <a:rPr lang="en-US" dirty="0"/>
              <a:t>More informally, instead of “population genetics”, we like to call this work “Poopulation genetics”</a:t>
            </a:r>
          </a:p>
        </p:txBody>
      </p:sp>
      <p:sp>
        <p:nvSpPr>
          <p:cNvPr id="4" name="Slide Number Placeholder 3"/>
          <p:cNvSpPr>
            <a:spLocks noGrp="1"/>
          </p:cNvSpPr>
          <p:nvPr>
            <p:ph type="sldNum" sz="quarter" idx="5"/>
          </p:nvPr>
        </p:nvSpPr>
        <p:spPr/>
        <p:txBody>
          <a:bodyPr/>
          <a:lstStyle/>
          <a:p>
            <a:fld id="{599CC9A3-A707-4B34-82D4-E64BA4C5A8D1}" type="slidenum">
              <a:rPr lang="en-US" smtClean="0"/>
              <a:t>21</a:t>
            </a:fld>
            <a:endParaRPr lang="en-US"/>
          </a:p>
        </p:txBody>
      </p:sp>
    </p:spTree>
    <p:extLst>
      <p:ext uri="{BB962C8B-B14F-4D97-AF65-F5344CB8AC3E}">
        <p14:creationId xmlns:p14="http://schemas.microsoft.com/office/powerpoint/2010/main" val="3241551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computed the nucleotide diversity both within hosts and between hosts for several bacterial species present in at least one of two Cohorts:</a:t>
            </a:r>
          </a:p>
        </p:txBody>
      </p:sp>
      <p:sp>
        <p:nvSpPr>
          <p:cNvPr id="4" name="Slide Number Placeholder 3"/>
          <p:cNvSpPr>
            <a:spLocks noGrp="1"/>
          </p:cNvSpPr>
          <p:nvPr>
            <p:ph type="sldNum" sz="quarter" idx="5"/>
          </p:nvPr>
        </p:nvSpPr>
        <p:spPr/>
        <p:txBody>
          <a:bodyPr/>
          <a:lstStyle/>
          <a:p>
            <a:fld id="{599CC9A3-A707-4B34-82D4-E64BA4C5A8D1}" type="slidenum">
              <a:rPr lang="en-US" smtClean="0"/>
              <a:t>22</a:t>
            </a:fld>
            <a:endParaRPr lang="en-US"/>
          </a:p>
        </p:txBody>
      </p:sp>
    </p:spTree>
    <p:extLst>
      <p:ext uri="{BB962C8B-B14F-4D97-AF65-F5344CB8AC3E}">
        <p14:creationId xmlns:p14="http://schemas.microsoft.com/office/powerpoint/2010/main" val="2058978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from a rural African population, and another from an urbanized North American population. Let’s take a closer look at the data</a:t>
            </a:r>
          </a:p>
        </p:txBody>
      </p:sp>
      <p:sp>
        <p:nvSpPr>
          <p:cNvPr id="4" name="Slide Number Placeholder 3"/>
          <p:cNvSpPr>
            <a:spLocks noGrp="1"/>
          </p:cNvSpPr>
          <p:nvPr>
            <p:ph type="sldNum" sz="quarter" idx="5"/>
          </p:nvPr>
        </p:nvSpPr>
        <p:spPr/>
        <p:txBody>
          <a:bodyPr/>
          <a:lstStyle/>
          <a:p>
            <a:fld id="{599CC9A3-A707-4B34-82D4-E64BA4C5A8D1}" type="slidenum">
              <a:rPr lang="en-US" smtClean="0"/>
              <a:t>23</a:t>
            </a:fld>
            <a:endParaRPr lang="en-US"/>
          </a:p>
        </p:txBody>
      </p:sp>
    </p:spTree>
    <p:extLst>
      <p:ext uri="{BB962C8B-B14F-4D97-AF65-F5344CB8AC3E}">
        <p14:creationId xmlns:p14="http://schemas.microsoft.com/office/powerpoint/2010/main" val="1452946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it’s our old friend Ruminococcus bromii! I’ve separated the data by cohort, with the African gut microbiomes shown in blue and the North American gut microbiomes shown in yellow. Each smaller circle represents the within-host nucleotide diversity of a single person, with the box and whiskers representing the distribution.</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24</a:t>
            </a:fld>
            <a:endParaRPr lang="en-US"/>
          </a:p>
        </p:txBody>
      </p:sp>
    </p:spTree>
    <p:extLst>
      <p:ext uri="{BB962C8B-B14F-4D97-AF65-F5344CB8AC3E}">
        <p14:creationId xmlns:p14="http://schemas.microsoft.com/office/powerpoint/2010/main" val="191927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Separately, I show larger diamonds, also color-coded and typically found above the distribution of smaller circles. This represents the average across-host nucleotide diversity, computed in a pairwise fashion.</a:t>
            </a:r>
          </a:p>
        </p:txBody>
      </p:sp>
      <p:sp>
        <p:nvSpPr>
          <p:cNvPr id="4" name="Slide Number Placeholder 3"/>
          <p:cNvSpPr>
            <a:spLocks noGrp="1"/>
          </p:cNvSpPr>
          <p:nvPr>
            <p:ph type="sldNum" sz="quarter" idx="5"/>
          </p:nvPr>
        </p:nvSpPr>
        <p:spPr/>
        <p:txBody>
          <a:bodyPr/>
          <a:lstStyle/>
          <a:p>
            <a:fld id="{599CC9A3-A707-4B34-82D4-E64BA4C5A8D1}" type="slidenum">
              <a:rPr lang="en-US" smtClean="0"/>
              <a:t>25</a:t>
            </a:fld>
            <a:endParaRPr lang="en-US"/>
          </a:p>
        </p:txBody>
      </p:sp>
    </p:spTree>
    <p:extLst>
      <p:ext uri="{BB962C8B-B14F-4D97-AF65-F5344CB8AC3E}">
        <p14:creationId xmlns:p14="http://schemas.microsoft.com/office/powerpoint/2010/main" val="3353346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computed this for all species which were present in at least 5 hosts in both cohorts</a:t>
            </a:r>
          </a:p>
        </p:txBody>
      </p:sp>
      <p:sp>
        <p:nvSpPr>
          <p:cNvPr id="4" name="Slide Number Placeholder 3"/>
          <p:cNvSpPr>
            <a:spLocks noGrp="1"/>
          </p:cNvSpPr>
          <p:nvPr>
            <p:ph type="sldNum" sz="quarter" idx="5"/>
          </p:nvPr>
        </p:nvSpPr>
        <p:spPr/>
        <p:txBody>
          <a:bodyPr/>
          <a:lstStyle/>
          <a:p>
            <a:fld id="{599CC9A3-A707-4B34-82D4-E64BA4C5A8D1}" type="slidenum">
              <a:rPr lang="en-US" smtClean="0"/>
              <a:t>26</a:t>
            </a:fld>
            <a:endParaRPr lang="en-US"/>
          </a:p>
        </p:txBody>
      </p:sp>
    </p:spTree>
    <p:extLst>
      <p:ext uri="{BB962C8B-B14F-4D97-AF65-F5344CB8AC3E}">
        <p14:creationId xmlns:p14="http://schemas.microsoft.com/office/powerpoint/2010/main" val="408500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interestingly, by means of a unpaired two-sided Wilcoxon rank sum test, the difference between the distribution of African and North American within-host diversity is statistically significant in 9 out of 13 species after controlling for false discovery rate</a:t>
            </a:r>
          </a:p>
        </p:txBody>
      </p:sp>
      <p:sp>
        <p:nvSpPr>
          <p:cNvPr id="4" name="Slide Number Placeholder 3"/>
          <p:cNvSpPr>
            <a:spLocks noGrp="1"/>
          </p:cNvSpPr>
          <p:nvPr>
            <p:ph type="sldNum" sz="quarter" idx="5"/>
          </p:nvPr>
        </p:nvSpPr>
        <p:spPr/>
        <p:txBody>
          <a:bodyPr/>
          <a:lstStyle/>
          <a:p>
            <a:fld id="{599CC9A3-A707-4B34-82D4-E64BA4C5A8D1}" type="slidenum">
              <a:rPr lang="en-US" smtClean="0"/>
              <a:t>27</a:t>
            </a:fld>
            <a:endParaRPr lang="en-US"/>
          </a:p>
        </p:txBody>
      </p:sp>
    </p:spTree>
    <p:extLst>
      <p:ext uri="{BB962C8B-B14F-4D97-AF65-F5344CB8AC3E}">
        <p14:creationId xmlns:p14="http://schemas.microsoft.com/office/powerpoint/2010/main" val="1417532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the right we show the mean across-host nucleotide diversity of all species present in either cohort irrespective of overlap, and again, quite interestingly, we find a statistically significant depletion in nucleotide diversity in North American gut microbiomes relative to African gut microbiomes via a two-sided Wilcoxon rank-sum test</a:t>
            </a:r>
          </a:p>
        </p:txBody>
      </p:sp>
      <p:sp>
        <p:nvSpPr>
          <p:cNvPr id="4" name="Slide Number Placeholder 3"/>
          <p:cNvSpPr>
            <a:spLocks noGrp="1"/>
          </p:cNvSpPr>
          <p:nvPr>
            <p:ph type="sldNum" sz="quarter" idx="5"/>
          </p:nvPr>
        </p:nvSpPr>
        <p:spPr/>
        <p:txBody>
          <a:bodyPr/>
          <a:lstStyle/>
          <a:p>
            <a:fld id="{599CC9A3-A707-4B34-82D4-E64BA4C5A8D1}" type="slidenum">
              <a:rPr lang="en-US" smtClean="0"/>
              <a:t>28</a:t>
            </a:fld>
            <a:endParaRPr lang="en-US"/>
          </a:p>
        </p:txBody>
      </p:sp>
    </p:spTree>
    <p:extLst>
      <p:ext uri="{BB962C8B-B14F-4D97-AF65-F5344CB8AC3E}">
        <p14:creationId xmlns:p14="http://schemas.microsoft.com/office/powerpoint/2010/main" val="809136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turned our attention towards quantifying how many bacteria live in people. Given our findings of depleted nucleotide diversity, we focused the remainder of our analysis on North American gut microbiomes.</a:t>
            </a:r>
          </a:p>
        </p:txBody>
      </p:sp>
      <p:sp>
        <p:nvSpPr>
          <p:cNvPr id="4" name="Slide Number Placeholder 3"/>
          <p:cNvSpPr>
            <a:spLocks noGrp="1"/>
          </p:cNvSpPr>
          <p:nvPr>
            <p:ph type="sldNum" sz="quarter" idx="5"/>
          </p:nvPr>
        </p:nvSpPr>
        <p:spPr/>
        <p:txBody>
          <a:bodyPr/>
          <a:lstStyle/>
          <a:p>
            <a:fld id="{599CC9A3-A707-4B34-82D4-E64BA4C5A8D1}" type="slidenum">
              <a:rPr lang="en-US" smtClean="0"/>
              <a:t>29</a:t>
            </a:fld>
            <a:endParaRPr lang="en-US"/>
          </a:p>
        </p:txBody>
      </p:sp>
    </p:spTree>
    <p:extLst>
      <p:ext uri="{BB962C8B-B14F-4D97-AF65-F5344CB8AC3E}">
        <p14:creationId xmlns:p14="http://schemas.microsoft.com/office/powerpoint/2010/main" val="2869573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government sends a bunch of people with clipboards to ask questions, such as how many people are living, what kind of people are they, and where do they live.</a:t>
            </a:r>
          </a:p>
        </p:txBody>
      </p:sp>
      <p:sp>
        <p:nvSpPr>
          <p:cNvPr id="4" name="Slide Number Placeholder 3"/>
          <p:cNvSpPr>
            <a:spLocks noGrp="1"/>
          </p:cNvSpPr>
          <p:nvPr>
            <p:ph type="sldNum" sz="quarter" idx="5"/>
          </p:nvPr>
        </p:nvSpPr>
        <p:spPr/>
        <p:txBody>
          <a:bodyPr/>
          <a:lstStyle/>
          <a:p>
            <a:fld id="{599CC9A3-A707-4B34-82D4-E64BA4C5A8D1}" type="slidenum">
              <a:rPr lang="en-US" smtClean="0"/>
              <a:t>3</a:t>
            </a:fld>
            <a:endParaRPr lang="en-US"/>
          </a:p>
        </p:txBody>
      </p:sp>
    </p:spTree>
    <p:extLst>
      <p:ext uri="{BB962C8B-B14F-4D97-AF65-F5344CB8AC3E}">
        <p14:creationId xmlns:p14="http://schemas.microsoft.com/office/powerpoint/2010/main" val="3490580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interested in gut microbiome diversity across human populations, so our data is constrained to only the most prominent strain of each species per host</a:t>
            </a:r>
          </a:p>
        </p:txBody>
      </p:sp>
      <p:sp>
        <p:nvSpPr>
          <p:cNvPr id="4" name="Slide Number Placeholder 3"/>
          <p:cNvSpPr>
            <a:spLocks noGrp="1"/>
          </p:cNvSpPr>
          <p:nvPr>
            <p:ph type="sldNum" sz="quarter" idx="5"/>
          </p:nvPr>
        </p:nvSpPr>
        <p:spPr/>
        <p:txBody>
          <a:bodyPr/>
          <a:lstStyle/>
          <a:p>
            <a:fld id="{599CC9A3-A707-4B34-82D4-E64BA4C5A8D1}" type="slidenum">
              <a:rPr lang="en-US" smtClean="0"/>
              <a:t>30</a:t>
            </a:fld>
            <a:endParaRPr lang="en-US"/>
          </a:p>
        </p:txBody>
      </p:sp>
    </p:spTree>
    <p:extLst>
      <p:ext uri="{BB962C8B-B14F-4D97-AF65-F5344CB8AC3E}">
        <p14:creationId xmlns:p14="http://schemas.microsoft.com/office/powerpoint/2010/main" val="3475925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leverage a summary statistic of genetic variation known as the site frequency spectrum, which we can visualize here as a histogram by which the x-axis tells us how rare or common a mutation is and the y-axis denotes the proportion of mutations which fall into each level of rarity</a:t>
            </a:r>
          </a:p>
        </p:txBody>
      </p:sp>
      <p:sp>
        <p:nvSpPr>
          <p:cNvPr id="4" name="Slide Number Placeholder 3"/>
          <p:cNvSpPr>
            <a:spLocks noGrp="1"/>
          </p:cNvSpPr>
          <p:nvPr>
            <p:ph type="sldNum" sz="quarter" idx="5"/>
          </p:nvPr>
        </p:nvSpPr>
        <p:spPr/>
        <p:txBody>
          <a:bodyPr/>
          <a:lstStyle/>
          <a:p>
            <a:fld id="{599CC9A3-A707-4B34-82D4-E64BA4C5A8D1}" type="slidenum">
              <a:rPr lang="en-US" smtClean="0"/>
              <a:t>31</a:t>
            </a:fld>
            <a:endParaRPr lang="en-US"/>
          </a:p>
        </p:txBody>
      </p:sp>
    </p:spTree>
    <p:extLst>
      <p:ext uri="{BB962C8B-B14F-4D97-AF65-F5344CB8AC3E}">
        <p14:creationId xmlns:p14="http://schemas.microsoft.com/office/powerpoint/2010/main" val="3237701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for how to read this, this 1</a:t>
            </a:r>
            <a:r>
              <a:rPr lang="en-US" baseline="30000" dirty="0"/>
              <a:t>st</a:t>
            </a:r>
            <a:r>
              <a:rPr lang="en-US" dirty="0"/>
              <a:t> bar refers to singletons, which are mutations which only manifest once in a population</a:t>
            </a:r>
          </a:p>
        </p:txBody>
      </p:sp>
      <p:sp>
        <p:nvSpPr>
          <p:cNvPr id="4" name="Slide Number Placeholder 3"/>
          <p:cNvSpPr>
            <a:spLocks noGrp="1"/>
          </p:cNvSpPr>
          <p:nvPr>
            <p:ph type="sldNum" sz="quarter" idx="5"/>
          </p:nvPr>
        </p:nvSpPr>
        <p:spPr/>
        <p:txBody>
          <a:bodyPr/>
          <a:lstStyle/>
          <a:p>
            <a:fld id="{599CC9A3-A707-4B34-82D4-E64BA4C5A8D1}" type="slidenum">
              <a:rPr lang="en-US" smtClean="0"/>
              <a:t>32</a:t>
            </a:fld>
            <a:endParaRPr lang="en-US"/>
          </a:p>
        </p:txBody>
      </p:sp>
    </p:spTree>
    <p:extLst>
      <p:ext uri="{BB962C8B-B14F-4D97-AF65-F5344CB8AC3E}">
        <p14:creationId xmlns:p14="http://schemas.microsoft.com/office/powerpoint/2010/main" val="2907788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can split this purple, bipartisan, SFS into putatively neutral synonymous mutations (shown here in red), and assumed negatively selected nonsynonymous mutations (shown here in blue).</a:t>
            </a:r>
          </a:p>
          <a:p>
            <a:endParaRPr lang="en-US" dirty="0"/>
          </a:p>
          <a:p>
            <a:r>
              <a:rPr lang="en-US" dirty="0"/>
              <a:t>The SFS is known to be subject to three major classes of evolutionary forces, being demography, linkage, and selection.</a:t>
            </a:r>
          </a:p>
        </p:txBody>
      </p:sp>
      <p:sp>
        <p:nvSpPr>
          <p:cNvPr id="4" name="Slide Number Placeholder 3"/>
          <p:cNvSpPr>
            <a:spLocks noGrp="1"/>
          </p:cNvSpPr>
          <p:nvPr>
            <p:ph type="sldNum" sz="quarter" idx="5"/>
          </p:nvPr>
        </p:nvSpPr>
        <p:spPr/>
        <p:txBody>
          <a:bodyPr/>
          <a:lstStyle/>
          <a:p>
            <a:fld id="{599CC9A3-A707-4B34-82D4-E64BA4C5A8D1}" type="slidenum">
              <a:rPr lang="en-US" smtClean="0"/>
              <a:t>33</a:t>
            </a:fld>
            <a:endParaRPr lang="en-US"/>
          </a:p>
        </p:txBody>
      </p:sp>
    </p:spTree>
    <p:extLst>
      <p:ext uri="{BB962C8B-B14F-4D97-AF65-F5344CB8AC3E}">
        <p14:creationId xmlns:p14="http://schemas.microsoft.com/office/powerpoint/2010/main" val="2453740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since we’re working with Bacteria, which have an extremely high rate of recombination, we can to some extent ignore linkage. Thus, our synonymous, red, SFS is almost entirely subject to the effects of Demography, which we can infer.</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34</a:t>
            </a:fld>
            <a:endParaRPr lang="en-US"/>
          </a:p>
        </p:txBody>
      </p:sp>
    </p:spTree>
    <p:extLst>
      <p:ext uri="{BB962C8B-B14F-4D97-AF65-F5344CB8AC3E}">
        <p14:creationId xmlns:p14="http://schemas.microsoft.com/office/powerpoint/2010/main" val="3209131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statistical inference package known as Dadi to infer demographic models from the synonymous SFS. On the right here I show several different cartoon schematics for different model specifications. The width of each schematic corresponds to the effective population size at the time.</a:t>
            </a:r>
          </a:p>
        </p:txBody>
      </p:sp>
      <p:sp>
        <p:nvSpPr>
          <p:cNvPr id="4" name="Slide Number Placeholder 3"/>
          <p:cNvSpPr>
            <a:spLocks noGrp="1"/>
          </p:cNvSpPr>
          <p:nvPr>
            <p:ph type="sldNum" sz="quarter" idx="5"/>
          </p:nvPr>
        </p:nvSpPr>
        <p:spPr/>
        <p:txBody>
          <a:bodyPr/>
          <a:lstStyle/>
          <a:p>
            <a:fld id="{599CC9A3-A707-4B34-82D4-E64BA4C5A8D1}" type="slidenum">
              <a:rPr lang="en-US" smtClean="0"/>
              <a:t>35</a:t>
            </a:fld>
            <a:endParaRPr lang="en-US"/>
          </a:p>
        </p:txBody>
      </p:sp>
    </p:spTree>
    <p:extLst>
      <p:ext uri="{BB962C8B-B14F-4D97-AF65-F5344CB8AC3E}">
        <p14:creationId xmlns:p14="http://schemas.microsoft.com/office/powerpoint/2010/main" val="1029849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proceed by walking through an example. Here I show the synonymous site-frequency spectrum of our old friend, </a:t>
            </a:r>
            <a:r>
              <a:rPr lang="en-US" i="1" dirty="0"/>
              <a:t>Ruminococcus bromii</a:t>
            </a:r>
            <a:r>
              <a:rPr lang="en-US" i="0" dirty="0"/>
              <a:t>.</a:t>
            </a:r>
          </a:p>
          <a:p>
            <a:endParaRPr lang="en-US" i="0" dirty="0"/>
          </a:p>
          <a:p>
            <a:r>
              <a:rPr lang="en-US" i="0" dirty="0"/>
              <a:t>In darker colors we show the empirical data, while in lighter colors we show the spectrum simulated under our demographic model.</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36</a:t>
            </a:fld>
            <a:endParaRPr lang="en-US"/>
          </a:p>
        </p:txBody>
      </p:sp>
    </p:spTree>
    <p:extLst>
      <p:ext uri="{BB962C8B-B14F-4D97-AF65-F5344CB8AC3E}">
        <p14:creationId xmlns:p14="http://schemas.microsoft.com/office/powerpoint/2010/main" val="1731928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the way we fit these model is by exploring a 2-parameter likelihood surface using a gradient descent based approach. Our two parameters are “nu”, shown along the x-axis, which represents a ratio of current to ancestral population size, </a:t>
            </a:r>
          </a:p>
        </p:txBody>
      </p:sp>
      <p:sp>
        <p:nvSpPr>
          <p:cNvPr id="4" name="Slide Number Placeholder 3"/>
          <p:cNvSpPr>
            <a:spLocks noGrp="1"/>
          </p:cNvSpPr>
          <p:nvPr>
            <p:ph type="sldNum" sz="quarter" idx="5"/>
          </p:nvPr>
        </p:nvSpPr>
        <p:spPr/>
        <p:txBody>
          <a:bodyPr/>
          <a:lstStyle/>
          <a:p>
            <a:fld id="{599CC9A3-A707-4B34-82D4-E64BA4C5A8D1}" type="slidenum">
              <a:rPr lang="en-US" smtClean="0"/>
              <a:t>37</a:t>
            </a:fld>
            <a:endParaRPr lang="en-US"/>
          </a:p>
        </p:txBody>
      </p:sp>
    </p:spTree>
    <p:extLst>
      <p:ext uri="{BB962C8B-B14F-4D97-AF65-F5344CB8AC3E}">
        <p14:creationId xmlns:p14="http://schemas.microsoft.com/office/powerpoint/2010/main" val="339268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“tau”, shown on the y axis, representing the amount of time which passes in an epoch, in units of generations per 2 times the ancestral population size.</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38</a:t>
            </a:fld>
            <a:endParaRPr lang="en-US"/>
          </a:p>
        </p:txBody>
      </p:sp>
    </p:spTree>
    <p:extLst>
      <p:ext uri="{BB962C8B-B14F-4D97-AF65-F5344CB8AC3E}">
        <p14:creationId xmlns:p14="http://schemas.microsoft.com/office/powerpoint/2010/main" val="1264357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difference of three log likelihoods approximates a 95% confidence interval.</a:t>
            </a:r>
          </a:p>
          <a:p>
            <a:endParaRPr lang="en-US" dirty="0"/>
          </a:p>
          <a:p>
            <a:r>
              <a:rPr lang="en-US" dirty="0"/>
              <a:t>In summary, the model parameters which simulate a model SFS most closely fitting the observed data is assumed to represent the underlying evolutionary history.</a:t>
            </a:r>
          </a:p>
        </p:txBody>
      </p:sp>
      <p:sp>
        <p:nvSpPr>
          <p:cNvPr id="4" name="Slide Number Placeholder 3"/>
          <p:cNvSpPr>
            <a:spLocks noGrp="1"/>
          </p:cNvSpPr>
          <p:nvPr>
            <p:ph type="sldNum" sz="quarter" idx="5"/>
          </p:nvPr>
        </p:nvSpPr>
        <p:spPr/>
        <p:txBody>
          <a:bodyPr/>
          <a:lstStyle/>
          <a:p>
            <a:fld id="{599CC9A3-A707-4B34-82D4-E64BA4C5A8D1}" type="slidenum">
              <a:rPr lang="en-US" smtClean="0"/>
              <a:t>39</a:t>
            </a:fld>
            <a:endParaRPr lang="en-US"/>
          </a:p>
        </p:txBody>
      </p:sp>
    </p:spTree>
    <p:extLst>
      <p:ext uri="{BB962C8B-B14F-4D97-AF65-F5344CB8AC3E}">
        <p14:creationId xmlns:p14="http://schemas.microsoft.com/office/powerpoint/2010/main" val="1960092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information is used to distribute voting power in the House of Representatives, so to some extent it does have fairly meaningful consequences.</a:t>
            </a:r>
          </a:p>
        </p:txBody>
      </p:sp>
      <p:sp>
        <p:nvSpPr>
          <p:cNvPr id="4" name="Slide Number Placeholder 3"/>
          <p:cNvSpPr>
            <a:spLocks noGrp="1"/>
          </p:cNvSpPr>
          <p:nvPr>
            <p:ph type="sldNum" sz="quarter" idx="5"/>
          </p:nvPr>
        </p:nvSpPr>
        <p:spPr/>
        <p:txBody>
          <a:bodyPr/>
          <a:lstStyle/>
          <a:p>
            <a:fld id="{599CC9A3-A707-4B34-82D4-E64BA4C5A8D1}" type="slidenum">
              <a:rPr lang="en-US" smtClean="0"/>
              <a:t>4</a:t>
            </a:fld>
            <a:endParaRPr lang="en-US"/>
          </a:p>
        </p:txBody>
      </p:sp>
    </p:spTree>
    <p:extLst>
      <p:ext uri="{BB962C8B-B14F-4D97-AF65-F5344CB8AC3E}">
        <p14:creationId xmlns:p14="http://schemas.microsoft.com/office/powerpoint/2010/main" val="38936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see me do it again?</a:t>
            </a:r>
          </a:p>
        </p:txBody>
      </p:sp>
      <p:sp>
        <p:nvSpPr>
          <p:cNvPr id="4" name="Slide Number Placeholder 3"/>
          <p:cNvSpPr>
            <a:spLocks noGrp="1"/>
          </p:cNvSpPr>
          <p:nvPr>
            <p:ph type="sldNum" sz="quarter" idx="5"/>
          </p:nvPr>
        </p:nvSpPr>
        <p:spPr/>
        <p:txBody>
          <a:bodyPr/>
          <a:lstStyle/>
          <a:p>
            <a:fld id="{599CC9A3-A707-4B34-82D4-E64BA4C5A8D1}" type="slidenum">
              <a:rPr lang="en-US" smtClean="0"/>
              <a:t>40</a:t>
            </a:fld>
            <a:endParaRPr lang="en-US"/>
          </a:p>
        </p:txBody>
      </p:sp>
    </p:spTree>
    <p:extLst>
      <p:ext uri="{BB962C8B-B14F-4D97-AF65-F5344CB8AC3E}">
        <p14:creationId xmlns:p14="http://schemas.microsoft.com/office/powerpoint/2010/main" val="1328180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for 27 bacterial species simultaneously across the human gut microbiome. Here, on the right, I’m showing a summarizing scatterplot where the x-axis is identical to the likelihood surface, and the y-axis is converted to actual units of time in years.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41</a:t>
            </a:fld>
            <a:endParaRPr lang="en-US"/>
          </a:p>
        </p:txBody>
      </p:sp>
    </p:spTree>
    <p:extLst>
      <p:ext uri="{BB962C8B-B14F-4D97-AF65-F5344CB8AC3E}">
        <p14:creationId xmlns:p14="http://schemas.microsoft.com/office/powerpoint/2010/main" val="1161132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highlight this dotted red line on both the likelihood surfaces and the scatterplot, which separates the parameter space between contractions</a:t>
            </a:r>
            <a:r>
              <a:rPr lang="en-US" i="0" dirty="0"/>
              <a:t>. We find that bacteria are inferred to have varied demographic histories.</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42</a:t>
            </a:fld>
            <a:endParaRPr lang="en-US"/>
          </a:p>
        </p:txBody>
      </p:sp>
    </p:spTree>
    <p:extLst>
      <p:ext uri="{BB962C8B-B14F-4D97-AF65-F5344CB8AC3E}">
        <p14:creationId xmlns:p14="http://schemas.microsoft.com/office/powerpoint/2010/main" val="3108331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note that this time frame of around 10,000 years is quite meaningful within the context of human history.</a:t>
            </a:r>
          </a:p>
        </p:txBody>
      </p:sp>
      <p:sp>
        <p:nvSpPr>
          <p:cNvPr id="4" name="Slide Number Placeholder 3"/>
          <p:cNvSpPr>
            <a:spLocks noGrp="1"/>
          </p:cNvSpPr>
          <p:nvPr>
            <p:ph type="sldNum" sz="quarter" idx="5"/>
          </p:nvPr>
        </p:nvSpPr>
        <p:spPr/>
        <p:txBody>
          <a:bodyPr/>
          <a:lstStyle/>
          <a:p>
            <a:fld id="{599CC9A3-A707-4B34-82D4-E64BA4C5A8D1}" type="slidenum">
              <a:rPr lang="en-US" smtClean="0"/>
              <a:t>43</a:t>
            </a:fld>
            <a:endParaRPr lang="en-US"/>
          </a:p>
        </p:txBody>
      </p:sp>
    </p:spTree>
    <p:extLst>
      <p:ext uri="{BB962C8B-B14F-4D97-AF65-F5344CB8AC3E}">
        <p14:creationId xmlns:p14="http://schemas.microsoft.com/office/powerpoint/2010/main" val="17357399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study by Omar Cornejo et al. found a population demographic expansion in the cavity causing oral pathogen, </a:t>
            </a:r>
            <a:r>
              <a:rPr lang="en-US" i="1" dirty="0"/>
              <a:t>Streptococcus mutans</a:t>
            </a:r>
            <a:r>
              <a:rPr lang="en-US" i="0" dirty="0"/>
              <a:t>, on a time scale roughly coincident with the onset of human agriculture 10,000 to 20,000 years ago, in part due to increased ecological niche availability as a consequence of the shift in diet</a:t>
            </a:r>
          </a:p>
        </p:txBody>
      </p:sp>
      <p:sp>
        <p:nvSpPr>
          <p:cNvPr id="4" name="Slide Number Placeholder 3"/>
          <p:cNvSpPr>
            <a:spLocks noGrp="1"/>
          </p:cNvSpPr>
          <p:nvPr>
            <p:ph type="sldNum" sz="quarter" idx="5"/>
          </p:nvPr>
        </p:nvSpPr>
        <p:spPr/>
        <p:txBody>
          <a:bodyPr/>
          <a:lstStyle/>
          <a:p>
            <a:fld id="{599CC9A3-A707-4B34-82D4-E64BA4C5A8D1}" type="slidenum">
              <a:rPr lang="en-US" smtClean="0"/>
              <a:t>44</a:t>
            </a:fld>
            <a:endParaRPr lang="en-US"/>
          </a:p>
        </p:txBody>
      </p:sp>
    </p:spTree>
    <p:extLst>
      <p:ext uri="{BB962C8B-B14F-4D97-AF65-F5344CB8AC3E}">
        <p14:creationId xmlns:p14="http://schemas.microsoft.com/office/powerpoint/2010/main" val="2579752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something similar is happening with </a:t>
            </a:r>
            <a:r>
              <a:rPr lang="en-US" i="1" dirty="0"/>
              <a:t>Ruminococcus bromii</a:t>
            </a:r>
            <a:r>
              <a:rPr lang="en-US" i="0" dirty="0"/>
              <a:t>, which also sees an expansion on a timescale roughly coincident with human agriculturalization, and has been shown to increase in abundance in the presence of diets high in certain starches, a hallmark of urbanization.</a:t>
            </a:r>
          </a:p>
          <a:p>
            <a:endParaRPr lang="en-US" i="0" dirty="0"/>
          </a:p>
          <a:p>
            <a:r>
              <a:rPr lang="en-US" i="0" dirty="0"/>
              <a:t>We don’t quite have enough time to walk through each of these stories, but overall I find it incredibly interesting how, despite cohabitating in a similar physiological environment, each of these bacterial species has their own distinct evolutionary history.</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45</a:t>
            </a:fld>
            <a:endParaRPr lang="en-US"/>
          </a:p>
        </p:txBody>
      </p:sp>
    </p:spTree>
    <p:extLst>
      <p:ext uri="{BB962C8B-B14F-4D97-AF65-F5344CB8AC3E}">
        <p14:creationId xmlns:p14="http://schemas.microsoft.com/office/powerpoint/2010/main" val="23064247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demography is only party of the story. Next, we asked how selection might act differently on species in the human gut microbiome</a:t>
            </a:r>
          </a:p>
        </p:txBody>
      </p:sp>
      <p:sp>
        <p:nvSpPr>
          <p:cNvPr id="4" name="Slide Number Placeholder 3"/>
          <p:cNvSpPr>
            <a:spLocks noGrp="1"/>
          </p:cNvSpPr>
          <p:nvPr>
            <p:ph type="sldNum" sz="quarter" idx="5"/>
          </p:nvPr>
        </p:nvSpPr>
        <p:spPr/>
        <p:txBody>
          <a:bodyPr/>
          <a:lstStyle/>
          <a:p>
            <a:fld id="{599CC9A3-A707-4B34-82D4-E64BA4C5A8D1}" type="slidenum">
              <a:rPr lang="en-US" smtClean="0"/>
              <a:t>46</a:t>
            </a:fld>
            <a:endParaRPr lang="en-US"/>
          </a:p>
        </p:txBody>
      </p:sp>
    </p:spTree>
    <p:extLst>
      <p:ext uri="{BB962C8B-B14F-4D97-AF65-F5344CB8AC3E}">
        <p14:creationId xmlns:p14="http://schemas.microsoft.com/office/powerpoint/2010/main" val="1618706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statistical inference package known as FitDadi (like Dadi, but fit) to infer selection. The major difference between Dadi and FitDadi is that FitDadi instead leverages the blue nonsynonymous site frequency spectrum to infer selection, conditional on demography, by treating the putatively neutral red synonymous sites as a reference for neutral evolution.</a:t>
            </a:r>
          </a:p>
          <a:p>
            <a:endParaRPr lang="en-US" dirty="0"/>
          </a:p>
          <a:p>
            <a:r>
              <a:rPr lang="en-US" dirty="0"/>
              <a:t>Include a short transition about how there’s some work (Bernard Kim 2017 Genetics) looking at the DFE in some Eukaryotes, but here we’re investigating </a:t>
            </a:r>
          </a:p>
        </p:txBody>
      </p:sp>
      <p:sp>
        <p:nvSpPr>
          <p:cNvPr id="4" name="Slide Number Placeholder 3"/>
          <p:cNvSpPr>
            <a:spLocks noGrp="1"/>
          </p:cNvSpPr>
          <p:nvPr>
            <p:ph type="sldNum" sz="quarter" idx="5"/>
          </p:nvPr>
        </p:nvSpPr>
        <p:spPr/>
        <p:txBody>
          <a:bodyPr/>
          <a:lstStyle/>
          <a:p>
            <a:fld id="{599CC9A3-A707-4B34-82D4-E64BA4C5A8D1}" type="slidenum">
              <a:rPr lang="en-US" smtClean="0"/>
              <a:t>47</a:t>
            </a:fld>
            <a:endParaRPr lang="en-US"/>
          </a:p>
        </p:txBody>
      </p:sp>
    </p:spTree>
    <p:extLst>
      <p:ext uri="{BB962C8B-B14F-4D97-AF65-F5344CB8AC3E}">
        <p14:creationId xmlns:p14="http://schemas.microsoft.com/office/powerpoint/2010/main" val="2537474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nicely, if we condition on demography, and assume high enough recombination, then the unaccounted for primary evolutionary force acting on the nonsynonymous mutations is selection, which can be inferred</a:t>
            </a:r>
          </a:p>
        </p:txBody>
      </p:sp>
      <p:sp>
        <p:nvSpPr>
          <p:cNvPr id="4" name="Slide Number Placeholder 3"/>
          <p:cNvSpPr>
            <a:spLocks noGrp="1"/>
          </p:cNvSpPr>
          <p:nvPr>
            <p:ph type="sldNum" sz="quarter" idx="5"/>
          </p:nvPr>
        </p:nvSpPr>
        <p:spPr/>
        <p:txBody>
          <a:bodyPr/>
          <a:lstStyle/>
          <a:p>
            <a:fld id="{599CC9A3-A707-4B34-82D4-E64BA4C5A8D1}" type="slidenum">
              <a:rPr lang="en-US" smtClean="0"/>
              <a:t>48</a:t>
            </a:fld>
            <a:endParaRPr lang="en-US"/>
          </a:p>
        </p:txBody>
      </p:sp>
    </p:spTree>
    <p:extLst>
      <p:ext uri="{BB962C8B-B14F-4D97-AF65-F5344CB8AC3E}">
        <p14:creationId xmlns:p14="http://schemas.microsoft.com/office/powerpoint/2010/main" val="2478418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show the distribution of fitness effects, otherwise known as the DFE. This is a fundamental entity in genetics which describes the proportion of variants and to what extent selection acts on them.</a:t>
            </a:r>
          </a:p>
        </p:txBody>
      </p:sp>
      <p:sp>
        <p:nvSpPr>
          <p:cNvPr id="4" name="Slide Number Placeholder 3"/>
          <p:cNvSpPr>
            <a:spLocks noGrp="1"/>
          </p:cNvSpPr>
          <p:nvPr>
            <p:ph type="sldNum" sz="quarter" idx="5"/>
          </p:nvPr>
        </p:nvSpPr>
        <p:spPr/>
        <p:txBody>
          <a:bodyPr/>
          <a:lstStyle/>
          <a:p>
            <a:fld id="{599CC9A3-A707-4B34-82D4-E64BA4C5A8D1}" type="slidenum">
              <a:rPr lang="en-US" smtClean="0"/>
              <a:t>49</a:t>
            </a:fld>
            <a:endParaRPr lang="en-US"/>
          </a:p>
        </p:txBody>
      </p:sp>
    </p:spTree>
    <p:extLst>
      <p:ext uri="{BB962C8B-B14F-4D97-AF65-F5344CB8AC3E}">
        <p14:creationId xmlns:p14="http://schemas.microsoft.com/office/powerpoint/2010/main" val="2048795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let’s consider Los Angeles. One of the things that the census tracks is how population sizes change over time. Here, from the census, we can see that as of the year 2000, Los Angeles had a population of about 3.7 million people, increasing to 3.8 and then 3.9 million in the following decades.</a:t>
            </a:r>
          </a:p>
        </p:txBody>
      </p:sp>
      <p:sp>
        <p:nvSpPr>
          <p:cNvPr id="4" name="Slide Number Placeholder 3"/>
          <p:cNvSpPr>
            <a:spLocks noGrp="1"/>
          </p:cNvSpPr>
          <p:nvPr>
            <p:ph type="sldNum" sz="quarter" idx="5"/>
          </p:nvPr>
        </p:nvSpPr>
        <p:spPr/>
        <p:txBody>
          <a:bodyPr/>
          <a:lstStyle/>
          <a:p>
            <a:fld id="{599CC9A3-A707-4B34-82D4-E64BA4C5A8D1}" type="slidenum">
              <a:rPr lang="en-US" smtClean="0"/>
              <a:t>5</a:t>
            </a:fld>
            <a:endParaRPr lang="en-US"/>
          </a:p>
        </p:txBody>
      </p:sp>
    </p:spTree>
    <p:extLst>
      <p:ext uri="{BB962C8B-B14F-4D97-AF65-F5344CB8AC3E}">
        <p14:creationId xmlns:p14="http://schemas.microsoft.com/office/powerpoint/2010/main" val="3125247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visualize this as a histogram in which the y-axis describes the proportion of sites</a:t>
            </a:r>
          </a:p>
        </p:txBody>
      </p:sp>
      <p:sp>
        <p:nvSpPr>
          <p:cNvPr id="4" name="Slide Number Placeholder 3"/>
          <p:cNvSpPr>
            <a:spLocks noGrp="1"/>
          </p:cNvSpPr>
          <p:nvPr>
            <p:ph type="sldNum" sz="quarter" idx="5"/>
          </p:nvPr>
        </p:nvSpPr>
        <p:spPr/>
        <p:txBody>
          <a:bodyPr/>
          <a:lstStyle/>
          <a:p>
            <a:fld id="{599CC9A3-A707-4B34-82D4-E64BA4C5A8D1}" type="slidenum">
              <a:rPr lang="en-US" smtClean="0"/>
              <a:t>50</a:t>
            </a:fld>
            <a:endParaRPr lang="en-US"/>
          </a:p>
        </p:txBody>
      </p:sp>
    </p:spTree>
    <p:extLst>
      <p:ext uri="{BB962C8B-B14F-4D97-AF65-F5344CB8AC3E}">
        <p14:creationId xmlns:p14="http://schemas.microsoft.com/office/powerpoint/2010/main" val="3079738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and the x-axis denotes whether mutations are more neutral or more deleterious. I’ve also color-coded the bars to correspond with lethality, with darker reds indicating highly deleterious mutations and lighter greys indicating neutral mutations</a:t>
            </a:r>
          </a:p>
        </p:txBody>
      </p:sp>
      <p:sp>
        <p:nvSpPr>
          <p:cNvPr id="4" name="Slide Number Placeholder 3"/>
          <p:cNvSpPr>
            <a:spLocks noGrp="1"/>
          </p:cNvSpPr>
          <p:nvPr>
            <p:ph type="sldNum" sz="quarter" idx="5"/>
          </p:nvPr>
        </p:nvSpPr>
        <p:spPr/>
        <p:txBody>
          <a:bodyPr/>
          <a:lstStyle/>
          <a:p>
            <a:fld id="{599CC9A3-A707-4B34-82D4-E64BA4C5A8D1}" type="slidenum">
              <a:rPr lang="en-US" smtClean="0"/>
              <a:t>51</a:t>
            </a:fld>
            <a:endParaRPr lang="en-US"/>
          </a:p>
        </p:txBody>
      </p:sp>
    </p:spTree>
    <p:extLst>
      <p:ext uri="{BB962C8B-B14F-4D97-AF65-F5344CB8AC3E}">
        <p14:creationId xmlns:p14="http://schemas.microsoft.com/office/powerpoint/2010/main" val="16220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see me do it again?</a:t>
            </a:r>
          </a:p>
        </p:txBody>
      </p:sp>
      <p:sp>
        <p:nvSpPr>
          <p:cNvPr id="4" name="Slide Number Placeholder 3"/>
          <p:cNvSpPr>
            <a:spLocks noGrp="1"/>
          </p:cNvSpPr>
          <p:nvPr>
            <p:ph type="sldNum" sz="quarter" idx="5"/>
          </p:nvPr>
        </p:nvSpPr>
        <p:spPr/>
        <p:txBody>
          <a:bodyPr/>
          <a:lstStyle/>
          <a:p>
            <a:fld id="{599CC9A3-A707-4B34-82D4-E64BA4C5A8D1}" type="slidenum">
              <a:rPr lang="en-US" smtClean="0"/>
              <a:t>52</a:t>
            </a:fld>
            <a:endParaRPr lang="en-US"/>
          </a:p>
        </p:txBody>
      </p:sp>
    </p:spTree>
    <p:extLst>
      <p:ext uri="{BB962C8B-B14F-4D97-AF65-F5344CB8AC3E}">
        <p14:creationId xmlns:p14="http://schemas.microsoft.com/office/powerpoint/2010/main" val="278631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for 27 bacterial species simultaneously across the Human Gut Microbiome. Here I show a phylogenetically sorted panel of the distribution of fitness effects. </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53</a:t>
            </a:fld>
            <a:endParaRPr lang="en-US"/>
          </a:p>
        </p:txBody>
      </p:sp>
    </p:spTree>
    <p:extLst>
      <p:ext uri="{BB962C8B-B14F-4D97-AF65-F5344CB8AC3E}">
        <p14:creationId xmlns:p14="http://schemas.microsoft.com/office/powerpoint/2010/main" val="1348115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draw your eye towards some broad trends across genera. The Eubacterium genus, highlighted here on the bottom, tends to have extremely deleterious DFEs</a:t>
            </a:r>
          </a:p>
        </p:txBody>
      </p:sp>
      <p:sp>
        <p:nvSpPr>
          <p:cNvPr id="4" name="Slide Number Placeholder 3"/>
          <p:cNvSpPr>
            <a:spLocks noGrp="1"/>
          </p:cNvSpPr>
          <p:nvPr>
            <p:ph type="sldNum" sz="quarter" idx="5"/>
          </p:nvPr>
        </p:nvSpPr>
        <p:spPr/>
        <p:txBody>
          <a:bodyPr/>
          <a:lstStyle/>
          <a:p>
            <a:fld id="{599CC9A3-A707-4B34-82D4-E64BA4C5A8D1}" type="slidenum">
              <a:rPr lang="en-US" smtClean="0"/>
              <a:t>54</a:t>
            </a:fld>
            <a:endParaRPr lang="en-US"/>
          </a:p>
        </p:txBody>
      </p:sp>
    </p:spTree>
    <p:extLst>
      <p:ext uri="{BB962C8B-B14F-4D97-AF65-F5344CB8AC3E}">
        <p14:creationId xmlns:p14="http://schemas.microsoft.com/office/powerpoint/2010/main" val="39709114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contrast, the Bacteroides genus, highlighted here on the top, tends towards weakly or moderately deleterious DFEs providing some evidence of phylogenetic congruence for the DFE; however, overall, the story of the DFE is similar in nature to that of demography – each bacterial species has its own distinct evolutionary history.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55</a:t>
            </a:fld>
            <a:endParaRPr lang="en-US"/>
          </a:p>
        </p:txBody>
      </p:sp>
    </p:spTree>
    <p:extLst>
      <p:ext uri="{BB962C8B-B14F-4D97-AF65-F5344CB8AC3E}">
        <p14:creationId xmlns:p14="http://schemas.microsoft.com/office/powerpoint/2010/main" val="2921137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found that the DFE varies across species, we next asked whether the DFE might vary within species</a:t>
            </a:r>
          </a:p>
        </p:txBody>
      </p:sp>
      <p:sp>
        <p:nvSpPr>
          <p:cNvPr id="4" name="Slide Number Placeholder 3"/>
          <p:cNvSpPr>
            <a:spLocks noGrp="1"/>
          </p:cNvSpPr>
          <p:nvPr>
            <p:ph type="sldNum" sz="quarter" idx="5"/>
          </p:nvPr>
        </p:nvSpPr>
        <p:spPr/>
        <p:txBody>
          <a:bodyPr/>
          <a:lstStyle/>
          <a:p>
            <a:fld id="{599CC9A3-A707-4B34-82D4-E64BA4C5A8D1}" type="slidenum">
              <a:rPr lang="en-US" smtClean="0"/>
              <a:t>56</a:t>
            </a:fld>
            <a:endParaRPr lang="en-US"/>
          </a:p>
        </p:txBody>
      </p:sp>
    </p:spTree>
    <p:extLst>
      <p:ext uri="{BB962C8B-B14F-4D97-AF65-F5344CB8AC3E}">
        <p14:creationId xmlns:p14="http://schemas.microsoft.com/office/powerpoint/2010/main" val="19449244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this cartoon from earlier</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57</a:t>
            </a:fld>
            <a:endParaRPr lang="en-US"/>
          </a:p>
        </p:txBody>
      </p:sp>
    </p:spTree>
    <p:extLst>
      <p:ext uri="{BB962C8B-B14F-4D97-AF65-F5344CB8AC3E}">
        <p14:creationId xmlns:p14="http://schemas.microsoft.com/office/powerpoint/2010/main" val="5531316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analysis we’ve talked about so far has been over core genes, that is to say genes present in at least 95% of hosts.</a:t>
            </a:r>
          </a:p>
        </p:txBody>
      </p:sp>
      <p:sp>
        <p:nvSpPr>
          <p:cNvPr id="4" name="Slide Number Placeholder 3"/>
          <p:cNvSpPr>
            <a:spLocks noGrp="1"/>
          </p:cNvSpPr>
          <p:nvPr>
            <p:ph type="sldNum" sz="quarter" idx="5"/>
          </p:nvPr>
        </p:nvSpPr>
        <p:spPr/>
        <p:txBody>
          <a:bodyPr/>
          <a:lstStyle/>
          <a:p>
            <a:fld id="{599CC9A3-A707-4B34-82D4-E64BA4C5A8D1}" type="slidenum">
              <a:rPr lang="en-US" smtClean="0"/>
              <a:t>58</a:t>
            </a:fld>
            <a:endParaRPr lang="en-US"/>
          </a:p>
        </p:txBody>
      </p:sp>
    </p:spTree>
    <p:extLst>
      <p:ext uri="{BB962C8B-B14F-4D97-AF65-F5344CB8AC3E}">
        <p14:creationId xmlns:p14="http://schemas.microsoft.com/office/powerpoint/2010/main" val="3396725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also exist accessory genes, which we define as genes present in between 30% and 70% of hosts. Quite importantly, accessory genes are known to typically encode for specific functions, such as antibiotic resistance, toxicity, and even specialized metabolic pathways for digestion.</a:t>
            </a:r>
          </a:p>
        </p:txBody>
      </p:sp>
      <p:sp>
        <p:nvSpPr>
          <p:cNvPr id="4" name="Slide Number Placeholder 3"/>
          <p:cNvSpPr>
            <a:spLocks noGrp="1"/>
          </p:cNvSpPr>
          <p:nvPr>
            <p:ph type="sldNum" sz="quarter" idx="5"/>
          </p:nvPr>
        </p:nvSpPr>
        <p:spPr/>
        <p:txBody>
          <a:bodyPr/>
          <a:lstStyle/>
          <a:p>
            <a:fld id="{599CC9A3-A707-4B34-82D4-E64BA4C5A8D1}" type="slidenum">
              <a:rPr lang="en-US" smtClean="0"/>
              <a:t>59</a:t>
            </a:fld>
            <a:endParaRPr lang="en-US"/>
          </a:p>
        </p:txBody>
      </p:sp>
    </p:spTree>
    <p:extLst>
      <p:ext uri="{BB962C8B-B14F-4D97-AF65-F5344CB8AC3E}">
        <p14:creationId xmlns:p14="http://schemas.microsoft.com/office/powerpoint/2010/main" val="2865497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like me, and politics fills you with dread, then you might want to know why.</a:t>
            </a:r>
          </a:p>
        </p:txBody>
      </p:sp>
      <p:sp>
        <p:nvSpPr>
          <p:cNvPr id="4" name="Slide Number Placeholder 3"/>
          <p:cNvSpPr>
            <a:spLocks noGrp="1"/>
          </p:cNvSpPr>
          <p:nvPr>
            <p:ph type="sldNum" sz="quarter" idx="5"/>
          </p:nvPr>
        </p:nvSpPr>
        <p:spPr/>
        <p:txBody>
          <a:bodyPr/>
          <a:lstStyle/>
          <a:p>
            <a:fld id="{599CC9A3-A707-4B34-82D4-E64BA4C5A8D1}" type="slidenum">
              <a:rPr lang="en-US" smtClean="0"/>
              <a:t>6</a:t>
            </a:fld>
            <a:endParaRPr lang="en-US"/>
          </a:p>
        </p:txBody>
      </p:sp>
    </p:spTree>
    <p:extLst>
      <p:ext uri="{BB962C8B-B14F-4D97-AF65-F5344CB8AC3E}">
        <p14:creationId xmlns:p14="http://schemas.microsoft.com/office/powerpoint/2010/main" val="31207357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whole song and dance again, computed the site frequency spectrum, split it into synonymous and nonsynonymous mutations, inferred demography, and the distribution of fitness effects, but over accessory genes</a:t>
            </a:r>
          </a:p>
        </p:txBody>
      </p:sp>
      <p:sp>
        <p:nvSpPr>
          <p:cNvPr id="4" name="Slide Number Placeholder 3"/>
          <p:cNvSpPr>
            <a:spLocks noGrp="1"/>
          </p:cNvSpPr>
          <p:nvPr>
            <p:ph type="sldNum" sz="quarter" idx="5"/>
          </p:nvPr>
        </p:nvSpPr>
        <p:spPr/>
        <p:txBody>
          <a:bodyPr/>
          <a:lstStyle/>
          <a:p>
            <a:fld id="{599CC9A3-A707-4B34-82D4-E64BA4C5A8D1}" type="slidenum">
              <a:rPr lang="en-US" smtClean="0"/>
              <a:t>60</a:t>
            </a:fld>
            <a:endParaRPr lang="en-US"/>
          </a:p>
        </p:txBody>
      </p:sp>
    </p:spTree>
    <p:extLst>
      <p:ext uri="{BB962C8B-B14F-4D97-AF65-F5344CB8AC3E}">
        <p14:creationId xmlns:p14="http://schemas.microsoft.com/office/powerpoint/2010/main" val="6140299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interestingly, in the species </a:t>
            </a:r>
            <a:r>
              <a:rPr lang="en-US" i="1" dirty="0"/>
              <a:t>Bacteroides thetaiotaomicron</a:t>
            </a:r>
            <a:r>
              <a:rPr lang="en-US" i="0" dirty="0"/>
              <a:t>, we find that the core genes have a more deleterious DFE than the accessory genes. I’d like to highlight again that the x-axis is on log10 scale, so selection acting on core genes is several magnitudes more deleterious than selection acting on accessory genes.</a:t>
            </a:r>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61</a:t>
            </a:fld>
            <a:endParaRPr lang="en-US"/>
          </a:p>
        </p:txBody>
      </p:sp>
    </p:spTree>
    <p:extLst>
      <p:ext uri="{BB962C8B-B14F-4D97-AF65-F5344CB8AC3E}">
        <p14:creationId xmlns:p14="http://schemas.microsoft.com/office/powerpoint/2010/main" val="3452028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Wanna see me do it again?</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62</a:t>
            </a:fld>
            <a:endParaRPr lang="en-US"/>
          </a:p>
        </p:txBody>
      </p:sp>
    </p:spTree>
    <p:extLst>
      <p:ext uri="{BB962C8B-B14F-4D97-AF65-F5344CB8AC3E}">
        <p14:creationId xmlns:p14="http://schemas.microsoft.com/office/powerpoint/2010/main" val="16438961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For 7 bacterial species, simultaneously. Due to limitations of data paucity, we were unable to perform this analysis for all 27 species; however, of these 7,</a:t>
            </a:r>
          </a:p>
        </p:txBody>
      </p:sp>
      <p:sp>
        <p:nvSpPr>
          <p:cNvPr id="4" name="Slide Number Placeholder 3"/>
          <p:cNvSpPr>
            <a:spLocks noGrp="1"/>
          </p:cNvSpPr>
          <p:nvPr>
            <p:ph type="sldNum" sz="quarter" idx="5"/>
          </p:nvPr>
        </p:nvSpPr>
        <p:spPr/>
        <p:txBody>
          <a:bodyPr/>
          <a:lstStyle/>
          <a:p>
            <a:fld id="{599CC9A3-A707-4B34-82D4-E64BA4C5A8D1}" type="slidenum">
              <a:rPr lang="en-US" smtClean="0"/>
              <a:t>63</a:t>
            </a:fld>
            <a:endParaRPr lang="en-US"/>
          </a:p>
        </p:txBody>
      </p:sp>
    </p:spTree>
    <p:extLst>
      <p:ext uri="{BB962C8B-B14F-4D97-AF65-F5344CB8AC3E}">
        <p14:creationId xmlns:p14="http://schemas.microsoft.com/office/powerpoint/2010/main" val="16969142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difference in the DFE between core and accessory genes was found to be statistically significant in 5 out of 7 species when considering a null expectation incorporating effective population size, potentially suggestive of differences in the underlying population structure. Overall, we find a general trend across species in which core genes are subject to more deleterious selection than accessory genes.</a:t>
            </a:r>
          </a:p>
        </p:txBody>
      </p:sp>
      <p:sp>
        <p:nvSpPr>
          <p:cNvPr id="4" name="Slide Number Placeholder 3"/>
          <p:cNvSpPr>
            <a:spLocks noGrp="1"/>
          </p:cNvSpPr>
          <p:nvPr>
            <p:ph type="sldNum" sz="quarter" idx="5"/>
          </p:nvPr>
        </p:nvSpPr>
        <p:spPr/>
        <p:txBody>
          <a:bodyPr/>
          <a:lstStyle/>
          <a:p>
            <a:fld id="{599CC9A3-A707-4B34-82D4-E64BA4C5A8D1}" type="slidenum">
              <a:rPr lang="en-US" smtClean="0"/>
              <a:t>64</a:t>
            </a:fld>
            <a:endParaRPr lang="en-US"/>
          </a:p>
        </p:txBody>
      </p:sp>
    </p:spTree>
    <p:extLst>
      <p:ext uri="{BB962C8B-B14F-4D97-AF65-F5344CB8AC3E}">
        <p14:creationId xmlns:p14="http://schemas.microsoft.com/office/powerpoint/2010/main" val="16791320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our </a:t>
            </a:r>
            <a:r>
              <a:rPr lang="en-US" dirty="0"/>
              <a:t>work recapitulates the observed reduction of genetic diversity in North American gut bacteria</a:t>
            </a:r>
          </a:p>
        </p:txBody>
      </p:sp>
      <p:sp>
        <p:nvSpPr>
          <p:cNvPr id="4" name="Slide Number Placeholder 3"/>
          <p:cNvSpPr>
            <a:spLocks noGrp="1"/>
          </p:cNvSpPr>
          <p:nvPr>
            <p:ph type="sldNum" sz="quarter" idx="5"/>
          </p:nvPr>
        </p:nvSpPr>
        <p:spPr/>
        <p:txBody>
          <a:bodyPr/>
          <a:lstStyle/>
          <a:p>
            <a:fld id="{599CC9A3-A707-4B34-82D4-E64BA4C5A8D1}" type="slidenum">
              <a:rPr lang="en-US" smtClean="0"/>
              <a:t>65</a:t>
            </a:fld>
            <a:endParaRPr lang="en-US"/>
          </a:p>
        </p:txBody>
      </p:sp>
    </p:spTree>
    <p:extLst>
      <p:ext uri="{BB962C8B-B14F-4D97-AF65-F5344CB8AC3E}">
        <p14:creationId xmlns:p14="http://schemas.microsoft.com/office/powerpoint/2010/main" val="11802745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is the first known instance of leveraging the site-frequency spectrum to infer demography and selection in such a large number of species, which is particularly useful in elucidating the Prokaryotic branch of the tree of life</a:t>
            </a:r>
          </a:p>
        </p:txBody>
      </p:sp>
      <p:sp>
        <p:nvSpPr>
          <p:cNvPr id="4" name="Slide Number Placeholder 3"/>
          <p:cNvSpPr>
            <a:spLocks noGrp="1"/>
          </p:cNvSpPr>
          <p:nvPr>
            <p:ph type="sldNum" sz="quarter" idx="5"/>
          </p:nvPr>
        </p:nvSpPr>
        <p:spPr/>
        <p:txBody>
          <a:bodyPr/>
          <a:lstStyle/>
          <a:p>
            <a:fld id="{599CC9A3-A707-4B34-82D4-E64BA4C5A8D1}" type="slidenum">
              <a:rPr lang="en-US" smtClean="0"/>
              <a:t>66</a:t>
            </a:fld>
            <a:endParaRPr lang="en-US"/>
          </a:p>
        </p:txBody>
      </p:sp>
    </p:spTree>
    <p:extLst>
      <p:ext uri="{BB962C8B-B14F-4D97-AF65-F5344CB8AC3E}">
        <p14:creationId xmlns:p14="http://schemas.microsoft.com/office/powerpoint/2010/main" val="42787923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within species, we found that different parts of the genome are subject to different levels of selection</a:t>
            </a:r>
          </a:p>
        </p:txBody>
      </p:sp>
      <p:sp>
        <p:nvSpPr>
          <p:cNvPr id="4" name="Slide Number Placeholder 3"/>
          <p:cNvSpPr>
            <a:spLocks noGrp="1"/>
          </p:cNvSpPr>
          <p:nvPr>
            <p:ph type="sldNum" sz="quarter" idx="5"/>
          </p:nvPr>
        </p:nvSpPr>
        <p:spPr/>
        <p:txBody>
          <a:bodyPr/>
          <a:lstStyle/>
          <a:p>
            <a:fld id="{599CC9A3-A707-4B34-82D4-E64BA4C5A8D1}" type="slidenum">
              <a:rPr lang="en-US" smtClean="0"/>
              <a:t>67</a:t>
            </a:fld>
            <a:endParaRPr lang="en-US"/>
          </a:p>
        </p:txBody>
      </p:sp>
    </p:spTree>
    <p:extLst>
      <p:ext uri="{BB962C8B-B14F-4D97-AF65-F5344CB8AC3E}">
        <p14:creationId xmlns:p14="http://schemas.microsoft.com/office/powerpoint/2010/main" val="4273558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limitation of our approach is that our method of inferring the DFE can be considered as taking the “average” across hosts, however, finer-scale inference on a per-host basis could reveal exciting insights into personalized medicine</a:t>
            </a:r>
          </a:p>
        </p:txBody>
      </p:sp>
      <p:sp>
        <p:nvSpPr>
          <p:cNvPr id="4" name="Slide Number Placeholder 3"/>
          <p:cNvSpPr>
            <a:spLocks noGrp="1"/>
          </p:cNvSpPr>
          <p:nvPr>
            <p:ph type="sldNum" sz="quarter" idx="5"/>
          </p:nvPr>
        </p:nvSpPr>
        <p:spPr/>
        <p:txBody>
          <a:bodyPr/>
          <a:lstStyle/>
          <a:p>
            <a:fld id="{599CC9A3-A707-4B34-82D4-E64BA4C5A8D1}" type="slidenum">
              <a:rPr lang="en-US" smtClean="0"/>
              <a:t>68</a:t>
            </a:fld>
            <a:endParaRPr lang="en-US"/>
          </a:p>
        </p:txBody>
      </p:sp>
    </p:spTree>
    <p:extLst>
      <p:ext uri="{BB962C8B-B14F-4D97-AF65-F5344CB8AC3E}">
        <p14:creationId xmlns:p14="http://schemas.microsoft.com/office/powerpoint/2010/main" val="33204103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acknowledge my many </a:t>
            </a:r>
            <a:r>
              <a:rPr lang="en-US" dirty="0" err="1"/>
              <a:t>many</a:t>
            </a:r>
            <a:r>
              <a:rPr lang="en-US" dirty="0"/>
              <a:t> wonderful colleagues for useful discussions, shown here on the left is the Lohmueller lab and shown here on the right is the Garud Lab.</a:t>
            </a:r>
          </a:p>
          <a:p>
            <a:endParaRPr lang="en-US" dirty="0"/>
          </a:p>
          <a:p>
            <a:r>
              <a:rPr lang="en-US" dirty="0"/>
              <a:t>I’d also like to thank our heater, we named it Kelvin</a:t>
            </a:r>
          </a:p>
          <a:p>
            <a:endParaRPr lang="en-US" dirty="0"/>
          </a:p>
          <a:p>
            <a:r>
              <a:rPr lang="en-US" dirty="0"/>
              <a:t>And lastly, this work was supported in part by funding from the Systems in Integrative Biology T32 training grant.</a:t>
            </a:r>
          </a:p>
        </p:txBody>
      </p:sp>
      <p:sp>
        <p:nvSpPr>
          <p:cNvPr id="4" name="Slide Number Placeholder 3"/>
          <p:cNvSpPr>
            <a:spLocks noGrp="1"/>
          </p:cNvSpPr>
          <p:nvPr>
            <p:ph type="sldNum" sz="quarter" idx="5"/>
          </p:nvPr>
        </p:nvSpPr>
        <p:spPr/>
        <p:txBody>
          <a:bodyPr/>
          <a:lstStyle/>
          <a:p>
            <a:fld id="{599CC9A3-A707-4B34-82D4-E64BA4C5A8D1}" type="slidenum">
              <a:rPr lang="en-US" smtClean="0"/>
              <a:t>69</a:t>
            </a:fld>
            <a:endParaRPr lang="en-US"/>
          </a:p>
        </p:txBody>
      </p:sp>
    </p:spTree>
    <p:extLst>
      <p:ext uri="{BB962C8B-B14F-4D97-AF65-F5344CB8AC3E}">
        <p14:creationId xmlns:p14="http://schemas.microsoft.com/office/powerpoint/2010/main" val="418620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plenty of reasons why more people want to live in Los Angeles: We have beautiful weather, we have great food, and the Dodgers even won the world series in 2020.</a:t>
            </a:r>
          </a:p>
        </p:txBody>
      </p:sp>
      <p:sp>
        <p:nvSpPr>
          <p:cNvPr id="4" name="Slide Number Placeholder 3"/>
          <p:cNvSpPr>
            <a:spLocks noGrp="1"/>
          </p:cNvSpPr>
          <p:nvPr>
            <p:ph type="sldNum" sz="quarter" idx="5"/>
          </p:nvPr>
        </p:nvSpPr>
        <p:spPr/>
        <p:txBody>
          <a:bodyPr/>
          <a:lstStyle/>
          <a:p>
            <a:fld id="{599CC9A3-A707-4B34-82D4-E64BA4C5A8D1}" type="slidenum">
              <a:rPr lang="en-US" smtClean="0"/>
              <a:t>7</a:t>
            </a:fld>
            <a:endParaRPr lang="en-US"/>
          </a:p>
        </p:txBody>
      </p:sp>
    </p:spTree>
    <p:extLst>
      <p:ext uri="{BB962C8B-B14F-4D97-AF65-F5344CB8AC3E}">
        <p14:creationId xmlns:p14="http://schemas.microsoft.com/office/powerpoint/2010/main" val="23234451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all of my colleagues are super mega cool, but some of them are also presenting today. I’ve put a little gold star next to some of their faces – go talk to them</a:t>
            </a:r>
          </a:p>
        </p:txBody>
      </p:sp>
      <p:sp>
        <p:nvSpPr>
          <p:cNvPr id="4" name="Slide Number Placeholder 3"/>
          <p:cNvSpPr>
            <a:spLocks noGrp="1"/>
          </p:cNvSpPr>
          <p:nvPr>
            <p:ph type="sldNum" sz="quarter" idx="5"/>
          </p:nvPr>
        </p:nvSpPr>
        <p:spPr/>
        <p:txBody>
          <a:bodyPr/>
          <a:lstStyle/>
          <a:p>
            <a:fld id="{599CC9A3-A707-4B34-82D4-E64BA4C5A8D1}" type="slidenum">
              <a:rPr lang="en-US" smtClean="0"/>
              <a:t>70</a:t>
            </a:fld>
            <a:endParaRPr lang="en-US"/>
          </a:p>
        </p:txBody>
      </p:sp>
    </p:spTree>
    <p:extLst>
      <p:ext uri="{BB962C8B-B14F-4D97-AF65-F5344CB8AC3E}">
        <p14:creationId xmlns:p14="http://schemas.microsoft.com/office/powerpoint/2010/main" val="2672505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I’d like to thank you for your time and attention. Otherwise, I would be happy to take any questions if there are any, and if I don’t get to you, please feel free to reach me via this contact information!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ED37B-F616-F04B-AF12-2F54D7CB1A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3596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72</a:t>
            </a:fld>
            <a:endParaRPr lang="en-US"/>
          </a:p>
        </p:txBody>
      </p:sp>
    </p:spTree>
    <p:extLst>
      <p:ext uri="{BB962C8B-B14F-4D97-AF65-F5344CB8AC3E}">
        <p14:creationId xmlns:p14="http://schemas.microsoft.com/office/powerpoint/2010/main" val="347196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471 Samples from 250 healthy hosts in North Americans – some of these were for 2 or 3 time points; however, we analyzed only a single timepoint per species per host</a:t>
            </a:r>
          </a:p>
        </p:txBody>
      </p:sp>
      <p:sp>
        <p:nvSpPr>
          <p:cNvPr id="4" name="Slide Number Placeholder 3"/>
          <p:cNvSpPr>
            <a:spLocks noGrp="1"/>
          </p:cNvSpPr>
          <p:nvPr>
            <p:ph type="sldNum" sz="quarter" idx="5"/>
          </p:nvPr>
        </p:nvSpPr>
        <p:spPr/>
        <p:txBody>
          <a:bodyPr/>
          <a:lstStyle/>
          <a:p>
            <a:fld id="{599CC9A3-A707-4B34-82D4-E64BA4C5A8D1}" type="slidenum">
              <a:rPr lang="en-US" smtClean="0"/>
              <a:t>76</a:t>
            </a:fld>
            <a:endParaRPr lang="en-US"/>
          </a:p>
        </p:txBody>
      </p:sp>
    </p:spTree>
    <p:extLst>
      <p:ext uri="{BB962C8B-B14F-4D97-AF65-F5344CB8AC3E}">
        <p14:creationId xmlns:p14="http://schemas.microsoft.com/office/powerpoint/2010/main" val="21767857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Confidence intervals by species</a:t>
            </a:r>
          </a:p>
        </p:txBody>
      </p:sp>
      <p:sp>
        <p:nvSpPr>
          <p:cNvPr id="4" name="Slide Number Placeholder 3"/>
          <p:cNvSpPr>
            <a:spLocks noGrp="1"/>
          </p:cNvSpPr>
          <p:nvPr>
            <p:ph type="sldNum" sz="quarter" idx="5"/>
          </p:nvPr>
        </p:nvSpPr>
        <p:spPr/>
        <p:txBody>
          <a:bodyPr/>
          <a:lstStyle/>
          <a:p>
            <a:fld id="{599CC9A3-A707-4B34-82D4-E64BA4C5A8D1}" type="slidenum">
              <a:rPr lang="en-US" smtClean="0"/>
              <a:t>78</a:t>
            </a:fld>
            <a:endParaRPr lang="en-US"/>
          </a:p>
        </p:txBody>
      </p:sp>
    </p:spTree>
    <p:extLst>
      <p:ext uri="{BB962C8B-B14F-4D97-AF65-F5344CB8AC3E}">
        <p14:creationId xmlns:p14="http://schemas.microsoft.com/office/powerpoint/2010/main" val="667002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Neutral+gamma</a:t>
            </a:r>
            <a:r>
              <a:rPr lang="en-US" dirty="0"/>
              <a:t> DFE</a:t>
            </a:r>
          </a:p>
        </p:txBody>
      </p:sp>
      <p:sp>
        <p:nvSpPr>
          <p:cNvPr id="4" name="Slide Number Placeholder 3"/>
          <p:cNvSpPr>
            <a:spLocks noGrp="1"/>
          </p:cNvSpPr>
          <p:nvPr>
            <p:ph type="sldNum" sz="quarter" idx="5"/>
          </p:nvPr>
        </p:nvSpPr>
        <p:spPr/>
        <p:txBody>
          <a:bodyPr/>
          <a:lstStyle/>
          <a:p>
            <a:fld id="{599CC9A3-A707-4B34-82D4-E64BA4C5A8D1}" type="slidenum">
              <a:rPr lang="en-US" smtClean="0"/>
              <a:t>79</a:t>
            </a:fld>
            <a:endParaRPr lang="en-US"/>
          </a:p>
        </p:txBody>
      </p:sp>
    </p:spTree>
    <p:extLst>
      <p:ext uri="{BB962C8B-B14F-4D97-AF65-F5344CB8AC3E}">
        <p14:creationId xmlns:p14="http://schemas.microsoft.com/office/powerpoint/2010/main" val="1785811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LRT across species</a:t>
            </a:r>
          </a:p>
        </p:txBody>
      </p:sp>
      <p:sp>
        <p:nvSpPr>
          <p:cNvPr id="4" name="Slide Number Placeholder 3"/>
          <p:cNvSpPr>
            <a:spLocks noGrp="1"/>
          </p:cNvSpPr>
          <p:nvPr>
            <p:ph type="sldNum" sz="quarter" idx="5"/>
          </p:nvPr>
        </p:nvSpPr>
        <p:spPr/>
        <p:txBody>
          <a:bodyPr/>
          <a:lstStyle/>
          <a:p>
            <a:fld id="{599CC9A3-A707-4B34-82D4-E64BA4C5A8D1}" type="slidenum">
              <a:rPr lang="en-US" smtClean="0"/>
              <a:t>80</a:t>
            </a:fld>
            <a:endParaRPr lang="en-US"/>
          </a:p>
        </p:txBody>
      </p:sp>
    </p:spTree>
    <p:extLst>
      <p:ext uri="{BB962C8B-B14F-4D97-AF65-F5344CB8AC3E}">
        <p14:creationId xmlns:p14="http://schemas.microsoft.com/office/powerpoint/2010/main" val="33117329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LRT within species</a:t>
            </a:r>
          </a:p>
        </p:txBody>
      </p:sp>
      <p:sp>
        <p:nvSpPr>
          <p:cNvPr id="4" name="Slide Number Placeholder 3"/>
          <p:cNvSpPr>
            <a:spLocks noGrp="1"/>
          </p:cNvSpPr>
          <p:nvPr>
            <p:ph type="sldNum" sz="quarter" idx="5"/>
          </p:nvPr>
        </p:nvSpPr>
        <p:spPr/>
        <p:txBody>
          <a:bodyPr/>
          <a:lstStyle/>
          <a:p>
            <a:fld id="{599CC9A3-A707-4B34-82D4-E64BA4C5A8D1}" type="slidenum">
              <a:rPr lang="en-US" smtClean="0"/>
              <a:t>81</a:t>
            </a:fld>
            <a:endParaRPr lang="en-US"/>
          </a:p>
        </p:txBody>
      </p:sp>
    </p:spTree>
    <p:extLst>
      <p:ext uri="{BB962C8B-B14F-4D97-AF65-F5344CB8AC3E}">
        <p14:creationId xmlns:p14="http://schemas.microsoft.com/office/powerpoint/2010/main" val="17311290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genes vs. </a:t>
            </a:r>
            <a:r>
              <a:rPr lang="en-US" dirty="0" err="1"/>
              <a:t>Core+Acc</a:t>
            </a:r>
            <a:r>
              <a:rPr lang="en-US" dirty="0"/>
              <a:t> genes</a:t>
            </a:r>
          </a:p>
        </p:txBody>
      </p:sp>
      <p:sp>
        <p:nvSpPr>
          <p:cNvPr id="4" name="Slide Number Placeholder 3"/>
          <p:cNvSpPr>
            <a:spLocks noGrp="1"/>
          </p:cNvSpPr>
          <p:nvPr>
            <p:ph type="sldNum" sz="quarter" idx="5"/>
          </p:nvPr>
        </p:nvSpPr>
        <p:spPr/>
        <p:txBody>
          <a:bodyPr/>
          <a:lstStyle/>
          <a:p>
            <a:fld id="{599CC9A3-A707-4B34-82D4-E64BA4C5A8D1}" type="slidenum">
              <a:rPr lang="en-US" smtClean="0"/>
              <a:t>82</a:t>
            </a:fld>
            <a:endParaRPr lang="en-US"/>
          </a:p>
        </p:txBody>
      </p:sp>
    </p:spTree>
    <p:extLst>
      <p:ext uri="{BB962C8B-B14F-4D97-AF65-F5344CB8AC3E}">
        <p14:creationId xmlns:p14="http://schemas.microsoft.com/office/powerpoint/2010/main" val="3267200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census also lets us know that, relative to 2020, Los Angeles has instead seen a decrease in estimated population size, as of 2022.</a:t>
            </a:r>
          </a:p>
        </p:txBody>
      </p:sp>
      <p:sp>
        <p:nvSpPr>
          <p:cNvPr id="4" name="Slide Number Placeholder 3"/>
          <p:cNvSpPr>
            <a:spLocks noGrp="1"/>
          </p:cNvSpPr>
          <p:nvPr>
            <p:ph type="sldNum" sz="quarter" idx="5"/>
          </p:nvPr>
        </p:nvSpPr>
        <p:spPr/>
        <p:txBody>
          <a:bodyPr/>
          <a:lstStyle/>
          <a:p>
            <a:fld id="{599CC9A3-A707-4B34-82D4-E64BA4C5A8D1}" type="slidenum">
              <a:rPr lang="en-US" smtClean="0"/>
              <a:t>8</a:t>
            </a:fld>
            <a:endParaRPr lang="en-US"/>
          </a:p>
        </p:txBody>
      </p:sp>
    </p:spTree>
    <p:extLst>
      <p:ext uri="{BB962C8B-B14F-4D97-AF65-F5344CB8AC3E}">
        <p14:creationId xmlns:p14="http://schemas.microsoft.com/office/powerpoint/2010/main" val="2114729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like me and politics fills you with dread, then you might want to know why. </a:t>
            </a:r>
          </a:p>
        </p:txBody>
      </p:sp>
      <p:sp>
        <p:nvSpPr>
          <p:cNvPr id="4" name="Slide Number Placeholder 3"/>
          <p:cNvSpPr>
            <a:spLocks noGrp="1"/>
          </p:cNvSpPr>
          <p:nvPr>
            <p:ph type="sldNum" sz="quarter" idx="5"/>
          </p:nvPr>
        </p:nvSpPr>
        <p:spPr/>
        <p:txBody>
          <a:bodyPr/>
          <a:lstStyle/>
          <a:p>
            <a:fld id="{599CC9A3-A707-4B34-82D4-E64BA4C5A8D1}" type="slidenum">
              <a:rPr lang="en-US" smtClean="0"/>
              <a:t>9</a:t>
            </a:fld>
            <a:endParaRPr lang="en-US"/>
          </a:p>
        </p:txBody>
      </p:sp>
    </p:spTree>
    <p:extLst>
      <p:ext uri="{BB962C8B-B14F-4D97-AF65-F5344CB8AC3E}">
        <p14:creationId xmlns:p14="http://schemas.microsoft.com/office/powerpoint/2010/main" val="3314871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443479" y="1981200"/>
            <a:ext cx="8117840" cy="467360"/>
          </a:xfrm>
          <a:prstGeom prst="rect">
            <a:avLst/>
          </a:prstGeom>
        </p:spPr>
        <p:txBody>
          <a:bodyPr wrap="square" lIns="0" tIns="0" rIns="0" bIns="0">
            <a:spAutoFit/>
          </a:bodyPr>
          <a:lstStyle>
            <a:lvl1pPr>
              <a:defRPr sz="2900" b="1" i="0">
                <a:solidFill>
                  <a:schemeClr val="tx1"/>
                </a:solidFill>
                <a:latin typeface="Arial"/>
                <a:cs typeface="Arial"/>
              </a:defRPr>
            </a:lvl1pPr>
          </a:lstStyle>
          <a:p>
            <a:endParaRPr/>
          </a:p>
        </p:txBody>
      </p:sp>
      <p:sp>
        <p:nvSpPr>
          <p:cNvPr id="3" name="Holder 3"/>
          <p:cNvSpPr>
            <a:spLocks noGrp="1"/>
          </p:cNvSpPr>
          <p:nvPr>
            <p:ph type="subTitle" idx="4"/>
          </p:nvPr>
        </p:nvSpPr>
        <p:spPr>
          <a:xfrm>
            <a:off x="1950720" y="5462016"/>
            <a:ext cx="9103360" cy="2438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FF90-9F04-4775-8914-7ED47ECF58E6}"/>
              </a:ext>
            </a:extLst>
          </p:cNvPr>
          <p:cNvSpPr>
            <a:spLocks noGrp="1"/>
          </p:cNvSpPr>
          <p:nvPr>
            <p:ph type="title"/>
          </p:nvPr>
        </p:nvSpPr>
        <p:spPr>
          <a:xfrm>
            <a:off x="895774" y="519290"/>
            <a:ext cx="11216640" cy="18852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95038A-FE85-47E8-9880-EDAC71223B93}"/>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4" name="Content Placeholder 3">
            <a:extLst>
              <a:ext uri="{FF2B5EF4-FFF2-40B4-BE49-F238E27FC236}">
                <a16:creationId xmlns:a16="http://schemas.microsoft.com/office/drawing/2014/main" id="{6A235CD9-FE06-47B8-ABE6-2624851E4E96}"/>
              </a:ext>
            </a:extLst>
          </p:cNvPr>
          <p:cNvSpPr>
            <a:spLocks noGrp="1"/>
          </p:cNvSpPr>
          <p:nvPr>
            <p:ph sz="half" idx="2"/>
          </p:nvPr>
        </p:nvSpPr>
        <p:spPr>
          <a:xfrm>
            <a:off x="895775" y="3562773"/>
            <a:ext cx="5501639"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2446CB-B492-49B9-BF7C-9F6629A17DB9}"/>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6" name="Content Placeholder 5">
            <a:extLst>
              <a:ext uri="{FF2B5EF4-FFF2-40B4-BE49-F238E27FC236}">
                <a16:creationId xmlns:a16="http://schemas.microsoft.com/office/drawing/2014/main" id="{5BE5EECD-377E-4245-8DB2-E4240D4066E8}"/>
              </a:ext>
            </a:extLst>
          </p:cNvPr>
          <p:cNvSpPr>
            <a:spLocks noGrp="1"/>
          </p:cNvSpPr>
          <p:nvPr>
            <p:ph sz="quarter" idx="4"/>
          </p:nvPr>
        </p:nvSpPr>
        <p:spPr>
          <a:xfrm>
            <a:off x="6583680" y="3562773"/>
            <a:ext cx="5528734"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284430-8DFE-4ABB-949C-890043722E1C}"/>
              </a:ext>
            </a:extLst>
          </p:cNvPr>
          <p:cNvSpPr>
            <a:spLocks noGrp="1"/>
          </p:cNvSpPr>
          <p:nvPr>
            <p:ph type="dt" sz="half" idx="10"/>
          </p:nvPr>
        </p:nvSpPr>
        <p:spPr/>
        <p:txBody>
          <a:bodyPr/>
          <a:lstStyle/>
          <a:p>
            <a:fld id="{9912A7B1-C673-44C9-9D22-01E7B086BE7D}" type="datetimeFigureOut">
              <a:rPr lang="en-US" smtClean="0"/>
              <a:t>9/26/2023</a:t>
            </a:fld>
            <a:endParaRPr lang="en-US"/>
          </a:p>
        </p:txBody>
      </p:sp>
      <p:sp>
        <p:nvSpPr>
          <p:cNvPr id="8" name="Footer Placeholder 7">
            <a:extLst>
              <a:ext uri="{FF2B5EF4-FFF2-40B4-BE49-F238E27FC236}">
                <a16:creationId xmlns:a16="http://schemas.microsoft.com/office/drawing/2014/main" id="{12E3BCA7-DB3E-4735-8CCE-55B6347E45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99E335-4EE3-4391-AB67-E0E34E74260F}"/>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394546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8862-0C1B-46DC-A2F5-D34B50A7A2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3980F2-B3D4-4585-9500-59FFF30B0B4A}"/>
              </a:ext>
            </a:extLst>
          </p:cNvPr>
          <p:cNvSpPr>
            <a:spLocks noGrp="1"/>
          </p:cNvSpPr>
          <p:nvPr>
            <p:ph type="dt" sz="half" idx="10"/>
          </p:nvPr>
        </p:nvSpPr>
        <p:spPr/>
        <p:txBody>
          <a:bodyPr/>
          <a:lstStyle/>
          <a:p>
            <a:fld id="{9912A7B1-C673-44C9-9D22-01E7B086BE7D}" type="datetimeFigureOut">
              <a:rPr lang="en-US" smtClean="0"/>
              <a:t>9/26/2023</a:t>
            </a:fld>
            <a:endParaRPr lang="en-US"/>
          </a:p>
        </p:txBody>
      </p:sp>
      <p:sp>
        <p:nvSpPr>
          <p:cNvPr id="4" name="Footer Placeholder 3">
            <a:extLst>
              <a:ext uri="{FF2B5EF4-FFF2-40B4-BE49-F238E27FC236}">
                <a16:creationId xmlns:a16="http://schemas.microsoft.com/office/drawing/2014/main" id="{001EBCE0-6CF1-491B-8455-96AC123E1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CFEA42-942D-46B5-97DB-2C1A492F8161}"/>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1077775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C82C5E-D5B6-4D97-BFC5-5100B0B91D83}"/>
              </a:ext>
            </a:extLst>
          </p:cNvPr>
          <p:cNvSpPr>
            <a:spLocks noGrp="1"/>
          </p:cNvSpPr>
          <p:nvPr>
            <p:ph type="dt" sz="half" idx="10"/>
          </p:nvPr>
        </p:nvSpPr>
        <p:spPr/>
        <p:txBody>
          <a:bodyPr/>
          <a:lstStyle/>
          <a:p>
            <a:fld id="{9912A7B1-C673-44C9-9D22-01E7B086BE7D}" type="datetimeFigureOut">
              <a:rPr lang="en-US" smtClean="0"/>
              <a:t>9/26/2023</a:t>
            </a:fld>
            <a:endParaRPr lang="en-US"/>
          </a:p>
        </p:txBody>
      </p:sp>
      <p:sp>
        <p:nvSpPr>
          <p:cNvPr id="3" name="Footer Placeholder 2">
            <a:extLst>
              <a:ext uri="{FF2B5EF4-FFF2-40B4-BE49-F238E27FC236}">
                <a16:creationId xmlns:a16="http://schemas.microsoft.com/office/drawing/2014/main" id="{67DFD960-24CB-4B08-B262-9F7A8196E6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D55B18-C76B-4925-B659-85ED00C74EF2}"/>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4165286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AD79-A97D-4CAB-B9FC-93526897DF25}"/>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88B0918C-9A09-4514-B62C-9974C90879F5}"/>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3DBAF-AA08-4799-85F0-E4A8856790FF}"/>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7A44C605-E08C-4750-B4CA-67408779BA20}"/>
              </a:ext>
            </a:extLst>
          </p:cNvPr>
          <p:cNvSpPr>
            <a:spLocks noGrp="1"/>
          </p:cNvSpPr>
          <p:nvPr>
            <p:ph type="dt" sz="half" idx="10"/>
          </p:nvPr>
        </p:nvSpPr>
        <p:spPr/>
        <p:txBody>
          <a:bodyPr/>
          <a:lstStyle/>
          <a:p>
            <a:fld id="{9912A7B1-C673-44C9-9D22-01E7B086BE7D}" type="datetimeFigureOut">
              <a:rPr lang="en-US" smtClean="0"/>
              <a:t>9/26/2023</a:t>
            </a:fld>
            <a:endParaRPr lang="en-US"/>
          </a:p>
        </p:txBody>
      </p:sp>
      <p:sp>
        <p:nvSpPr>
          <p:cNvPr id="6" name="Footer Placeholder 5">
            <a:extLst>
              <a:ext uri="{FF2B5EF4-FFF2-40B4-BE49-F238E27FC236}">
                <a16:creationId xmlns:a16="http://schemas.microsoft.com/office/drawing/2014/main" id="{59C5CB39-E301-4F1C-B13E-E57508B4A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F4541-02B4-4CE7-8CBC-12E4624C1DD8}"/>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698031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57BB-8774-44B4-8AF9-B5764AD4986E}"/>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767D0B6C-5C0C-4134-BB2F-1CC929EE17BC}"/>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US"/>
          </a:p>
        </p:txBody>
      </p:sp>
      <p:sp>
        <p:nvSpPr>
          <p:cNvPr id="4" name="Text Placeholder 3">
            <a:extLst>
              <a:ext uri="{FF2B5EF4-FFF2-40B4-BE49-F238E27FC236}">
                <a16:creationId xmlns:a16="http://schemas.microsoft.com/office/drawing/2014/main" id="{23C10A80-C894-4B7E-83D1-C42AC9B2565C}"/>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F401E49E-537A-4F64-840F-7340879B1CAA}"/>
              </a:ext>
            </a:extLst>
          </p:cNvPr>
          <p:cNvSpPr>
            <a:spLocks noGrp="1"/>
          </p:cNvSpPr>
          <p:nvPr>
            <p:ph type="dt" sz="half" idx="10"/>
          </p:nvPr>
        </p:nvSpPr>
        <p:spPr/>
        <p:txBody>
          <a:bodyPr/>
          <a:lstStyle/>
          <a:p>
            <a:fld id="{9912A7B1-C673-44C9-9D22-01E7B086BE7D}" type="datetimeFigureOut">
              <a:rPr lang="en-US" smtClean="0"/>
              <a:t>9/26/2023</a:t>
            </a:fld>
            <a:endParaRPr lang="en-US"/>
          </a:p>
        </p:txBody>
      </p:sp>
      <p:sp>
        <p:nvSpPr>
          <p:cNvPr id="6" name="Footer Placeholder 5">
            <a:extLst>
              <a:ext uri="{FF2B5EF4-FFF2-40B4-BE49-F238E27FC236}">
                <a16:creationId xmlns:a16="http://schemas.microsoft.com/office/drawing/2014/main" id="{64CDD59C-1E87-44E9-B66D-8B6D1966FA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3DC6C-7E77-4170-8587-2B40EED4D332}"/>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962385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F126-9464-4F42-A48C-39FE824B87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383866-6A70-4209-AD24-783D5C6D88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E675A-E224-4A06-9E55-037EFDC8ABF0}"/>
              </a:ext>
            </a:extLst>
          </p:cNvPr>
          <p:cNvSpPr>
            <a:spLocks noGrp="1"/>
          </p:cNvSpPr>
          <p:nvPr>
            <p:ph type="dt" sz="half" idx="10"/>
          </p:nvPr>
        </p:nvSpPr>
        <p:spPr/>
        <p:txBody>
          <a:bodyPr/>
          <a:lstStyle/>
          <a:p>
            <a:fld id="{9912A7B1-C673-44C9-9D22-01E7B086BE7D}" type="datetimeFigureOut">
              <a:rPr lang="en-US" smtClean="0"/>
              <a:t>9/26/2023</a:t>
            </a:fld>
            <a:endParaRPr lang="en-US"/>
          </a:p>
        </p:txBody>
      </p:sp>
      <p:sp>
        <p:nvSpPr>
          <p:cNvPr id="5" name="Footer Placeholder 4">
            <a:extLst>
              <a:ext uri="{FF2B5EF4-FFF2-40B4-BE49-F238E27FC236}">
                <a16:creationId xmlns:a16="http://schemas.microsoft.com/office/drawing/2014/main" id="{0A09304D-2875-4D78-A0A2-44B148487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2EBBC-DAD6-4CC6-A9CE-B1631A475C72}"/>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1725583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022EDC-D1D0-4C61-819E-A939A7FB31EC}"/>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B64482-7460-4031-8058-2FA91557740A}"/>
              </a:ext>
            </a:extLst>
          </p:cNvPr>
          <p:cNvSpPr>
            <a:spLocks noGrp="1"/>
          </p:cNvSpPr>
          <p:nvPr>
            <p:ph type="body" orient="vert" idx="1"/>
          </p:nvPr>
        </p:nvSpPr>
        <p:spPr>
          <a:xfrm>
            <a:off x="894080" y="519289"/>
            <a:ext cx="8249920" cy="82657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F2872C-CA72-4577-BBA7-DA2EC1070322}"/>
              </a:ext>
            </a:extLst>
          </p:cNvPr>
          <p:cNvSpPr>
            <a:spLocks noGrp="1"/>
          </p:cNvSpPr>
          <p:nvPr>
            <p:ph type="dt" sz="half" idx="10"/>
          </p:nvPr>
        </p:nvSpPr>
        <p:spPr/>
        <p:txBody>
          <a:bodyPr/>
          <a:lstStyle/>
          <a:p>
            <a:fld id="{9912A7B1-C673-44C9-9D22-01E7B086BE7D}" type="datetimeFigureOut">
              <a:rPr lang="en-US" smtClean="0"/>
              <a:t>9/26/2023</a:t>
            </a:fld>
            <a:endParaRPr lang="en-US"/>
          </a:p>
        </p:txBody>
      </p:sp>
      <p:sp>
        <p:nvSpPr>
          <p:cNvPr id="5" name="Footer Placeholder 4">
            <a:extLst>
              <a:ext uri="{FF2B5EF4-FFF2-40B4-BE49-F238E27FC236}">
                <a16:creationId xmlns:a16="http://schemas.microsoft.com/office/drawing/2014/main" id="{F95475D1-B395-400D-8A7B-8E24CA07A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9C0E0-5F56-4A9E-844E-D2744F38CD55}"/>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161835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00" b="0" i="0">
                <a:solidFill>
                  <a:schemeClr val="tx1"/>
                </a:solidFill>
                <a:latin typeface="Arial"/>
                <a:cs typeface="Arial"/>
              </a:defRPr>
            </a:lvl1pPr>
          </a:lstStyle>
          <a:p>
            <a:endParaRPr/>
          </a:p>
        </p:txBody>
      </p:sp>
      <p:sp>
        <p:nvSpPr>
          <p:cNvPr id="3" name="Holder 3"/>
          <p:cNvSpPr>
            <a:spLocks noGrp="1"/>
          </p:cNvSpPr>
          <p:nvPr>
            <p:ph sz="half" idx="2"/>
          </p:nvPr>
        </p:nvSpPr>
        <p:spPr>
          <a:xfrm>
            <a:off x="650240" y="2243328"/>
            <a:ext cx="5657088"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97472" y="2243328"/>
            <a:ext cx="5657088"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3B8B-D4C5-41D7-9932-E32E5F623881}"/>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p>
        </p:txBody>
      </p:sp>
      <p:sp>
        <p:nvSpPr>
          <p:cNvPr id="3" name="Subtitle 2">
            <a:extLst>
              <a:ext uri="{FF2B5EF4-FFF2-40B4-BE49-F238E27FC236}">
                <a16:creationId xmlns:a16="http://schemas.microsoft.com/office/drawing/2014/main" id="{2656C5EF-EFD6-464A-ABBD-50D0A00FC031}"/>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a:extLst>
              <a:ext uri="{FF2B5EF4-FFF2-40B4-BE49-F238E27FC236}">
                <a16:creationId xmlns:a16="http://schemas.microsoft.com/office/drawing/2014/main" id="{B051B757-3916-41DF-9DAB-A146B9552A51}"/>
              </a:ext>
            </a:extLst>
          </p:cNvPr>
          <p:cNvSpPr>
            <a:spLocks noGrp="1"/>
          </p:cNvSpPr>
          <p:nvPr>
            <p:ph type="dt" sz="half" idx="10"/>
          </p:nvPr>
        </p:nvSpPr>
        <p:spPr/>
        <p:txBody>
          <a:bodyPr/>
          <a:lstStyle/>
          <a:p>
            <a:fld id="{9912A7B1-C673-44C9-9D22-01E7B086BE7D}" type="datetimeFigureOut">
              <a:rPr lang="en-US" smtClean="0"/>
              <a:t>9/26/2023</a:t>
            </a:fld>
            <a:endParaRPr lang="en-US"/>
          </a:p>
        </p:txBody>
      </p:sp>
      <p:sp>
        <p:nvSpPr>
          <p:cNvPr id="5" name="Footer Placeholder 4">
            <a:extLst>
              <a:ext uri="{FF2B5EF4-FFF2-40B4-BE49-F238E27FC236}">
                <a16:creationId xmlns:a16="http://schemas.microsoft.com/office/drawing/2014/main" id="{98E3AEB7-CF9A-47EA-AD7B-146FE6295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99C61F-0962-4E38-A3AF-797CCE19B439}"/>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188741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8B3D-A0FD-436F-AE20-6209CD0D2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1C3D57-1E79-471E-938B-688D957973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39187-9A57-423B-B06A-F8FC06B81975}"/>
              </a:ext>
            </a:extLst>
          </p:cNvPr>
          <p:cNvSpPr>
            <a:spLocks noGrp="1"/>
          </p:cNvSpPr>
          <p:nvPr>
            <p:ph type="dt" sz="half" idx="10"/>
          </p:nvPr>
        </p:nvSpPr>
        <p:spPr/>
        <p:txBody>
          <a:bodyPr/>
          <a:lstStyle/>
          <a:p>
            <a:fld id="{9912A7B1-C673-44C9-9D22-01E7B086BE7D}" type="datetimeFigureOut">
              <a:rPr lang="en-US" smtClean="0"/>
              <a:t>9/26/2023</a:t>
            </a:fld>
            <a:endParaRPr lang="en-US"/>
          </a:p>
        </p:txBody>
      </p:sp>
      <p:sp>
        <p:nvSpPr>
          <p:cNvPr id="5" name="Footer Placeholder 4">
            <a:extLst>
              <a:ext uri="{FF2B5EF4-FFF2-40B4-BE49-F238E27FC236}">
                <a16:creationId xmlns:a16="http://schemas.microsoft.com/office/drawing/2014/main" id="{5C8221DF-0576-4C25-B4E2-211FDA8C5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901F8-DD85-4FBB-93C3-2E7146774F8A}"/>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892767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0A95-16AB-43BC-AE08-48B215F9554C}"/>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p>
        </p:txBody>
      </p:sp>
      <p:sp>
        <p:nvSpPr>
          <p:cNvPr id="3" name="Text Placeholder 2">
            <a:extLst>
              <a:ext uri="{FF2B5EF4-FFF2-40B4-BE49-F238E27FC236}">
                <a16:creationId xmlns:a16="http://schemas.microsoft.com/office/drawing/2014/main" id="{33ADA9DA-A760-4FDE-B11F-8101019F373A}"/>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0416A7-949A-4712-A55E-70B4A2CA4FAF}"/>
              </a:ext>
            </a:extLst>
          </p:cNvPr>
          <p:cNvSpPr>
            <a:spLocks noGrp="1"/>
          </p:cNvSpPr>
          <p:nvPr>
            <p:ph type="dt" sz="half" idx="10"/>
          </p:nvPr>
        </p:nvSpPr>
        <p:spPr/>
        <p:txBody>
          <a:bodyPr/>
          <a:lstStyle/>
          <a:p>
            <a:fld id="{9912A7B1-C673-44C9-9D22-01E7B086BE7D}" type="datetimeFigureOut">
              <a:rPr lang="en-US" smtClean="0"/>
              <a:t>9/26/2023</a:t>
            </a:fld>
            <a:endParaRPr lang="en-US"/>
          </a:p>
        </p:txBody>
      </p:sp>
      <p:sp>
        <p:nvSpPr>
          <p:cNvPr id="5" name="Footer Placeholder 4">
            <a:extLst>
              <a:ext uri="{FF2B5EF4-FFF2-40B4-BE49-F238E27FC236}">
                <a16:creationId xmlns:a16="http://schemas.microsoft.com/office/drawing/2014/main" id="{0B68F4E2-4226-4A38-9618-9C883D72F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5ED89-9C6C-4D84-896D-E1613AFC49E5}"/>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35707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F9AC-89BE-4208-BD47-A24BB3A90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3389AC-4CB5-448E-B9A8-40747676A790}"/>
              </a:ext>
            </a:extLst>
          </p:cNvPr>
          <p:cNvSpPr>
            <a:spLocks noGrp="1"/>
          </p:cNvSpPr>
          <p:nvPr>
            <p:ph sz="half" idx="1"/>
          </p:nvPr>
        </p:nvSpPr>
        <p:spPr>
          <a:xfrm>
            <a:off x="8940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7852A0-E9F8-4DC2-8122-52EF12F1B44E}"/>
              </a:ext>
            </a:extLst>
          </p:cNvPr>
          <p:cNvSpPr>
            <a:spLocks noGrp="1"/>
          </p:cNvSpPr>
          <p:nvPr>
            <p:ph sz="half" idx="2"/>
          </p:nvPr>
        </p:nvSpPr>
        <p:spPr>
          <a:xfrm>
            <a:off x="65836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EE331E-053F-4333-88D1-2EA7F1D51639}"/>
              </a:ext>
            </a:extLst>
          </p:cNvPr>
          <p:cNvSpPr>
            <a:spLocks noGrp="1"/>
          </p:cNvSpPr>
          <p:nvPr>
            <p:ph type="dt" sz="half" idx="10"/>
          </p:nvPr>
        </p:nvSpPr>
        <p:spPr/>
        <p:txBody>
          <a:bodyPr/>
          <a:lstStyle/>
          <a:p>
            <a:fld id="{9912A7B1-C673-44C9-9D22-01E7B086BE7D}" type="datetimeFigureOut">
              <a:rPr lang="en-US" smtClean="0"/>
              <a:t>9/26/2023</a:t>
            </a:fld>
            <a:endParaRPr lang="en-US"/>
          </a:p>
        </p:txBody>
      </p:sp>
      <p:sp>
        <p:nvSpPr>
          <p:cNvPr id="6" name="Footer Placeholder 5">
            <a:extLst>
              <a:ext uri="{FF2B5EF4-FFF2-40B4-BE49-F238E27FC236}">
                <a16:creationId xmlns:a16="http://schemas.microsoft.com/office/drawing/2014/main" id="{7C5E12B0-AFB2-46A7-8782-CA78C08324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7719E5-3AC3-4AA4-AE64-B3511337E93A}"/>
              </a:ext>
            </a:extLst>
          </p:cNvPr>
          <p:cNvSpPr>
            <a:spLocks noGrp="1"/>
          </p:cNvSpPr>
          <p:nvPr>
            <p:ph type="sldNum" sz="quarter" idx="12"/>
          </p:nvPr>
        </p:nvSpPr>
        <p:spPr/>
        <p:txBody>
          <a:bodyPr/>
          <a:lstStyle/>
          <a:p>
            <a:fld id="{671783AE-C705-464D-BFE4-34756AFA5E6A}" type="slidenum">
              <a:rPr lang="en-US" smtClean="0"/>
              <a:t>‹#›</a:t>
            </a:fld>
            <a:endParaRPr lang="en-US"/>
          </a:p>
        </p:txBody>
      </p:sp>
    </p:spTree>
    <p:extLst>
      <p:ext uri="{BB962C8B-B14F-4D97-AF65-F5344CB8AC3E}">
        <p14:creationId xmlns:p14="http://schemas.microsoft.com/office/powerpoint/2010/main" val="3306048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550" y="965200"/>
            <a:ext cx="12077700" cy="726439"/>
          </a:xfrm>
          <a:prstGeom prst="rect">
            <a:avLst/>
          </a:prstGeom>
        </p:spPr>
        <p:txBody>
          <a:bodyPr wrap="square" lIns="0" tIns="0" rIns="0" bIns="0">
            <a:spAutoFit/>
          </a:bodyPr>
          <a:lstStyle>
            <a:lvl1pPr>
              <a:defRPr sz="4600" b="0" i="0">
                <a:solidFill>
                  <a:schemeClr val="tx1"/>
                </a:solidFill>
                <a:latin typeface="Arial"/>
                <a:cs typeface="Arial"/>
              </a:defRPr>
            </a:lvl1pPr>
          </a:lstStyle>
          <a:p>
            <a:endParaRPr/>
          </a:p>
        </p:txBody>
      </p:sp>
      <p:sp>
        <p:nvSpPr>
          <p:cNvPr id="3" name="Holder 3"/>
          <p:cNvSpPr>
            <a:spLocks noGrp="1"/>
          </p:cNvSpPr>
          <p:nvPr>
            <p:ph type="body" idx="1"/>
          </p:nvPr>
        </p:nvSpPr>
        <p:spPr>
          <a:xfrm>
            <a:off x="825500" y="2889468"/>
            <a:ext cx="11353800" cy="469773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9/26/2023</a:t>
            </a:fld>
            <a:endParaRPr lang="en-US"/>
          </a:p>
        </p:txBody>
      </p:sp>
      <p:sp>
        <p:nvSpPr>
          <p:cNvPr id="6" name="Holder 6"/>
          <p:cNvSpPr>
            <a:spLocks noGrp="1"/>
          </p:cNvSpPr>
          <p:nvPr>
            <p:ph type="sldNum" sz="quarter" idx="7"/>
          </p:nvPr>
        </p:nvSpPr>
        <p:spPr>
          <a:xfrm>
            <a:off x="9363456" y="9070848"/>
            <a:ext cx="2991104" cy="4876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2AC172-2863-48E2-9E59-8DDF9AB105B3}"/>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3BA7CA-C6E2-4D44-AC80-0507C25A91B8}"/>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054D06-A7E1-4DCA-849F-F36F97BB1092}"/>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9912A7B1-C673-44C9-9D22-01E7B086BE7D}" type="datetimeFigureOut">
              <a:rPr lang="en-US" smtClean="0"/>
              <a:t>9/26/2023</a:t>
            </a:fld>
            <a:endParaRPr lang="en-US"/>
          </a:p>
        </p:txBody>
      </p:sp>
      <p:sp>
        <p:nvSpPr>
          <p:cNvPr id="5" name="Footer Placeholder 4">
            <a:extLst>
              <a:ext uri="{FF2B5EF4-FFF2-40B4-BE49-F238E27FC236}">
                <a16:creationId xmlns:a16="http://schemas.microsoft.com/office/drawing/2014/main" id="{EC8F36A1-1E4C-4911-8E94-C6C47AAAC3D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F30E6D-3270-46A5-9CE2-3C0F7D342BDD}"/>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671783AE-C705-464D-BFE4-34756AFA5E6A}" type="slidenum">
              <a:rPr lang="en-US" smtClean="0"/>
              <a:t>‹#›</a:t>
            </a:fld>
            <a:endParaRPr lang="en-US"/>
          </a:p>
        </p:txBody>
      </p:sp>
    </p:spTree>
    <p:extLst>
      <p:ext uri="{BB962C8B-B14F-4D97-AF65-F5344CB8AC3E}">
        <p14:creationId xmlns:p14="http://schemas.microsoft.com/office/powerpoint/2010/main" val="197817195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e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jpeg"/><Relationship Id="rId18" Type="http://schemas.openxmlformats.org/officeDocument/2006/relationships/image" Target="../media/image4.png"/><Relationship Id="rId3" Type="http://schemas.openxmlformats.org/officeDocument/2006/relationships/oleObject" Target="../embeddings/oleObject1.bin"/><Relationship Id="rId7" Type="http://schemas.openxmlformats.org/officeDocument/2006/relationships/image" Target="../media/image40.png"/><Relationship Id="rId12" Type="http://schemas.openxmlformats.org/officeDocument/2006/relationships/image" Target="../media/image45.jpeg"/><Relationship Id="rId17" Type="http://schemas.openxmlformats.org/officeDocument/2006/relationships/image" Target="../media/image50.jpeg"/><Relationship Id="rId2" Type="http://schemas.openxmlformats.org/officeDocument/2006/relationships/notesSlide" Target="../notesSlides/notesSlide69.xml"/><Relationship Id="rId16"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jpeg"/><Relationship Id="rId10" Type="http://schemas.openxmlformats.org/officeDocument/2006/relationships/image" Target="../media/image43.svg"/><Relationship Id="rId4" Type="http://schemas.openxmlformats.org/officeDocument/2006/relationships/image" Target="../media/image37.wmf"/><Relationship Id="rId9" Type="http://schemas.openxmlformats.org/officeDocument/2006/relationships/image" Target="../media/image42.png"/><Relationship Id="rId1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jpeg"/><Relationship Id="rId18" Type="http://schemas.openxmlformats.org/officeDocument/2006/relationships/image" Target="../media/image4.png"/><Relationship Id="rId3" Type="http://schemas.openxmlformats.org/officeDocument/2006/relationships/oleObject" Target="../embeddings/oleObject1.bin"/><Relationship Id="rId7" Type="http://schemas.openxmlformats.org/officeDocument/2006/relationships/image" Target="../media/image40.png"/><Relationship Id="rId12" Type="http://schemas.openxmlformats.org/officeDocument/2006/relationships/image" Target="../media/image45.jpeg"/><Relationship Id="rId17" Type="http://schemas.openxmlformats.org/officeDocument/2006/relationships/image" Target="../media/image50.jpeg"/><Relationship Id="rId2" Type="http://schemas.openxmlformats.org/officeDocument/2006/relationships/notesSlide" Target="../notesSlides/notesSlide70.xml"/><Relationship Id="rId16"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jpeg"/><Relationship Id="rId10" Type="http://schemas.openxmlformats.org/officeDocument/2006/relationships/image" Target="../media/image43.svg"/><Relationship Id="rId4" Type="http://schemas.openxmlformats.org/officeDocument/2006/relationships/image" Target="../media/image37.wmf"/><Relationship Id="rId9" Type="http://schemas.openxmlformats.org/officeDocument/2006/relationships/image" Target="../media/image42.png"/><Relationship Id="rId14" Type="http://schemas.openxmlformats.org/officeDocument/2006/relationships/image" Target="../media/image47.jpeg"/></Relationships>
</file>

<file path=ppt/slides/_rels/slide7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1.jpg"/><Relationship Id="rId7" Type="http://schemas.openxmlformats.org/officeDocument/2006/relationships/image" Target="../media/image52.jpe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53.jpe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4408805" y="7206902"/>
            <a:ext cx="4187190" cy="474489"/>
          </a:xfrm>
          <a:prstGeom prst="rect">
            <a:avLst/>
          </a:prstGeom>
        </p:spPr>
        <p:txBody>
          <a:bodyPr vert="horz" wrap="square" lIns="0" tIns="12700" rIns="0" bIns="0" rtlCol="0">
            <a:spAutoFit/>
          </a:bodyPr>
          <a:lstStyle/>
          <a:p>
            <a:pPr marL="12700">
              <a:lnSpc>
                <a:spcPct val="100000"/>
              </a:lnSpc>
              <a:spcBef>
                <a:spcPts val="100"/>
              </a:spcBef>
            </a:pPr>
            <a:r>
              <a:rPr lang="en-US" sz="3000" spc="-5" dirty="0">
                <a:solidFill>
                  <a:srgbClr val="929292"/>
                </a:solidFill>
                <a:latin typeface="Yu Gothic" panose="020B0400000000000000" pitchFamily="34" charset="-128"/>
                <a:ea typeface="Yu Gothic" panose="020B0400000000000000" pitchFamily="34" charset="-128"/>
                <a:cs typeface="Arial"/>
              </a:rPr>
              <a:t>September 26th, 2023</a:t>
            </a:r>
            <a:endParaRPr sz="3000" dirty="0">
              <a:latin typeface="Yu Gothic" panose="020B0400000000000000" pitchFamily="34" charset="-128"/>
              <a:ea typeface="Yu Gothic" panose="020B0400000000000000" pitchFamily="34" charset="-128"/>
              <a:cs typeface="Arial"/>
            </a:endParaRPr>
          </a:p>
        </p:txBody>
      </p:sp>
      <p:sp>
        <p:nvSpPr>
          <p:cNvPr id="7" name="object 7"/>
          <p:cNvSpPr/>
          <p:nvPr/>
        </p:nvSpPr>
        <p:spPr>
          <a:xfrm>
            <a:off x="0" y="9078486"/>
            <a:ext cx="864887" cy="602562"/>
          </a:xfrm>
          <a:prstGeom prst="rect">
            <a:avLst/>
          </a:prstGeom>
          <a:blipFill>
            <a:blip r:embed="rId3" cstate="print"/>
            <a:stretch>
              <a:fillRect/>
            </a:stretch>
          </a:blipFill>
        </p:spPr>
        <p:txBody>
          <a:bodyPr wrap="square" lIns="0" tIns="0" rIns="0" bIns="0" rtlCol="0"/>
          <a:lstStyle/>
          <a:p>
            <a:endParaRPr dirty="0"/>
          </a:p>
        </p:txBody>
      </p:sp>
      <p:sp>
        <p:nvSpPr>
          <p:cNvPr id="8" name="object 8"/>
          <p:cNvSpPr txBox="1"/>
          <p:nvPr/>
        </p:nvSpPr>
        <p:spPr>
          <a:xfrm>
            <a:off x="749300" y="8636000"/>
            <a:ext cx="3070860" cy="901700"/>
          </a:xfrm>
          <a:prstGeom prst="rect">
            <a:avLst/>
          </a:prstGeom>
        </p:spPr>
        <p:txBody>
          <a:bodyPr vert="horz" wrap="square" lIns="0" tIns="12700" rIns="0" bIns="0" rtlCol="0">
            <a:spAutoFit/>
          </a:bodyPr>
          <a:lstStyle/>
          <a:p>
            <a:pPr marL="12700">
              <a:lnSpc>
                <a:spcPct val="100000"/>
              </a:lnSpc>
              <a:spcBef>
                <a:spcPts val="100"/>
              </a:spcBef>
            </a:pPr>
            <a:r>
              <a:rPr sz="2200" spc="-35" dirty="0">
                <a:latin typeface="Arial"/>
                <a:cs typeface="Arial"/>
              </a:rPr>
              <a:t>@</a:t>
            </a:r>
            <a:r>
              <a:rPr lang="en-US" sz="2200" spc="-35" dirty="0">
                <a:latin typeface="Arial"/>
                <a:cs typeface="Arial"/>
              </a:rPr>
              <a:t>jonmah_compbio</a:t>
            </a:r>
            <a:endParaRPr sz="2200" dirty="0">
              <a:latin typeface="Arial"/>
              <a:cs typeface="Arial"/>
            </a:endParaRPr>
          </a:p>
          <a:p>
            <a:pPr marL="12700">
              <a:lnSpc>
                <a:spcPct val="100000"/>
              </a:lnSpc>
              <a:spcBef>
                <a:spcPts val="1860"/>
              </a:spcBef>
            </a:pPr>
            <a:r>
              <a:rPr lang="en-US" sz="2000" spc="-15" dirty="0">
                <a:latin typeface="Arial"/>
                <a:cs typeface="Arial"/>
              </a:rPr>
              <a:t>jonmah@g.ucla.edu</a:t>
            </a:r>
            <a:endParaRPr sz="2000" dirty="0">
              <a:latin typeface="Arial"/>
              <a:cs typeface="Arial"/>
            </a:endParaRPr>
          </a:p>
        </p:txBody>
      </p:sp>
      <p:sp>
        <p:nvSpPr>
          <p:cNvPr id="10" name="Title 9">
            <a:extLst>
              <a:ext uri="{FF2B5EF4-FFF2-40B4-BE49-F238E27FC236}">
                <a16:creationId xmlns:a16="http://schemas.microsoft.com/office/drawing/2014/main" id="{AD6DB52D-17F9-4306-A1FC-B865C5238BD0}"/>
              </a:ext>
            </a:extLst>
          </p:cNvPr>
          <p:cNvSpPr>
            <a:spLocks noGrp="1"/>
          </p:cNvSpPr>
          <p:nvPr>
            <p:ph type="title"/>
          </p:nvPr>
        </p:nvSpPr>
        <p:spPr>
          <a:xfrm>
            <a:off x="463550" y="3962400"/>
            <a:ext cx="12077700" cy="2123658"/>
          </a:xfrm>
        </p:spPr>
        <p:txBody>
          <a:bodyPr/>
          <a:lstStyle/>
          <a:p>
            <a:pPr algn="ctr"/>
            <a:r>
              <a:rPr lang="en-US" dirty="0">
                <a:latin typeface="Yu Gothic" panose="020B0400000000000000" pitchFamily="34" charset="-128"/>
                <a:ea typeface="Yu Gothic" panose="020B0400000000000000" pitchFamily="34" charset="-128"/>
                <a:cs typeface="Arial" panose="020B0604020202020204" pitchFamily="34" charset="0"/>
              </a:rPr>
              <a:t>Inference of demographic histories and distributions of fitness effects of deleterious mutations from human gut microbiomes</a:t>
            </a:r>
          </a:p>
        </p:txBody>
      </p:sp>
      <p:sp>
        <p:nvSpPr>
          <p:cNvPr id="11" name="TextBox 10">
            <a:extLst>
              <a:ext uri="{FF2B5EF4-FFF2-40B4-BE49-F238E27FC236}">
                <a16:creationId xmlns:a16="http://schemas.microsoft.com/office/drawing/2014/main" id="{B48B4FF3-A434-4072-B1FF-5978C4B2E3EE}"/>
              </a:ext>
            </a:extLst>
          </p:cNvPr>
          <p:cNvSpPr txBox="1"/>
          <p:nvPr/>
        </p:nvSpPr>
        <p:spPr>
          <a:xfrm>
            <a:off x="3780352" y="6129684"/>
            <a:ext cx="5444119" cy="1077218"/>
          </a:xfrm>
          <a:prstGeom prst="rect">
            <a:avLst/>
          </a:prstGeom>
          <a:noFill/>
        </p:spPr>
        <p:txBody>
          <a:bodyPr wrap="none" rtlCol="0">
            <a:spAutoFit/>
          </a:bodyPr>
          <a:lstStyle/>
          <a:p>
            <a:pPr algn="ctr"/>
            <a:r>
              <a:rPr lang="en-US" sz="3200" b="1" dirty="0">
                <a:latin typeface="Yu Gothic" panose="020B0400000000000000" pitchFamily="34" charset="-128"/>
                <a:ea typeface="Yu Gothic" panose="020B0400000000000000" pitchFamily="34" charset="-128"/>
                <a:cs typeface="Arial" panose="020B0604020202020204" pitchFamily="34" charset="0"/>
              </a:rPr>
              <a:t>Jonathan Mah</a:t>
            </a:r>
          </a:p>
          <a:p>
            <a:pPr algn="ctr"/>
            <a:r>
              <a:rPr lang="en-US" sz="3200" dirty="0">
                <a:latin typeface="Yu Gothic" panose="020B0400000000000000" pitchFamily="34" charset="-128"/>
                <a:ea typeface="Yu Gothic" panose="020B0400000000000000" pitchFamily="34" charset="-128"/>
                <a:cs typeface="Arial" panose="020B0604020202020204" pitchFamily="34" charset="0"/>
              </a:rPr>
              <a:t>Lohmueller and Garud Labs</a:t>
            </a:r>
          </a:p>
        </p:txBody>
      </p:sp>
      <p:pic>
        <p:nvPicPr>
          <p:cNvPr id="14" name="Picture 13">
            <a:extLst>
              <a:ext uri="{FF2B5EF4-FFF2-40B4-BE49-F238E27FC236}">
                <a16:creationId xmlns:a16="http://schemas.microsoft.com/office/drawing/2014/main" id="{FD5B8C46-7892-4332-A912-BB42DBE8689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543" t="2183" r="14988" b="11079"/>
          <a:stretch/>
        </p:blipFill>
        <p:spPr>
          <a:xfrm>
            <a:off x="977917" y="500347"/>
            <a:ext cx="3962400" cy="3352800"/>
          </a:xfrm>
          <a:prstGeom prst="rect">
            <a:avLst/>
          </a:prstGeom>
        </p:spPr>
      </p:pic>
      <p:pic>
        <p:nvPicPr>
          <p:cNvPr id="1026" name="Picture 2" descr="UCLA Script logo">
            <a:extLst>
              <a:ext uri="{FF2B5EF4-FFF2-40B4-BE49-F238E27FC236}">
                <a16:creationId xmlns:a16="http://schemas.microsoft.com/office/drawing/2014/main" id="{50AB20AC-74B1-4E05-A141-D9EEC5E65B6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633" t="23014" r="22461" b="21865"/>
          <a:stretch/>
        </p:blipFill>
        <p:spPr bwMode="auto">
          <a:xfrm>
            <a:off x="4978400" y="1987009"/>
            <a:ext cx="3048000" cy="16233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4B711CA-D11E-48FF-B2D9-E567242ECE59}"/>
              </a:ext>
            </a:extLst>
          </p:cNvPr>
          <p:cNvPicPr>
            <a:picLocks noChangeAspect="1"/>
          </p:cNvPicPr>
          <p:nvPr/>
        </p:nvPicPr>
        <p:blipFill>
          <a:blip r:embed="rId6"/>
          <a:stretch>
            <a:fillRect/>
          </a:stretch>
        </p:blipFill>
        <p:spPr>
          <a:xfrm>
            <a:off x="8483600" y="246723"/>
            <a:ext cx="2286000" cy="3703320"/>
          </a:xfrm>
          <a:prstGeom prst="rect">
            <a:avLst/>
          </a:prstGeom>
        </p:spPr>
      </p:pic>
      <p:pic>
        <p:nvPicPr>
          <p:cNvPr id="2" name="Picture 1" descr="A black and white symbol&#10;&#10;Description automatically generated">
            <a:extLst>
              <a:ext uri="{FF2B5EF4-FFF2-40B4-BE49-F238E27FC236}">
                <a16:creationId xmlns:a16="http://schemas.microsoft.com/office/drawing/2014/main" id="{1C74A550-D954-E2EA-D13E-E68BB8DCF71A}"/>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7800" y="8564880"/>
            <a:ext cx="432262" cy="502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pic>
        <p:nvPicPr>
          <p:cNvPr id="8" name="Picture 7">
            <a:extLst>
              <a:ext uri="{FF2B5EF4-FFF2-40B4-BE49-F238E27FC236}">
                <a16:creationId xmlns:a16="http://schemas.microsoft.com/office/drawing/2014/main" id="{3DB09394-DE8F-CB06-0C5D-E43868CEAAF0}"/>
              </a:ext>
            </a:extLst>
          </p:cNvPr>
          <p:cNvPicPr>
            <a:picLocks noChangeAspect="1"/>
          </p:cNvPicPr>
          <p:nvPr/>
        </p:nvPicPr>
        <p:blipFill rotWithShape="1">
          <a:blip r:embed="rId3"/>
          <a:srcRect t="82698" b="8239"/>
          <a:stretch/>
        </p:blipFill>
        <p:spPr>
          <a:xfrm>
            <a:off x="7721600" y="4890655"/>
            <a:ext cx="4700294" cy="1066800"/>
          </a:xfrm>
          <a:prstGeom prst="rect">
            <a:avLst/>
          </a:prstGeom>
        </p:spPr>
      </p:pic>
      <p:sp>
        <p:nvSpPr>
          <p:cNvPr id="4" name="Left Brace 3">
            <a:extLst>
              <a:ext uri="{FF2B5EF4-FFF2-40B4-BE49-F238E27FC236}">
                <a16:creationId xmlns:a16="http://schemas.microsoft.com/office/drawing/2014/main" id="{CEBC77EE-644A-6039-E55F-41934B7B00E5}"/>
              </a:ext>
            </a:extLst>
          </p:cNvPr>
          <p:cNvSpPr/>
          <p:nvPr/>
        </p:nvSpPr>
        <p:spPr>
          <a:xfrm rot="16200000">
            <a:off x="960801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E7AB25E-BA57-C5C7-AE46-D044438E90FE}"/>
              </a:ext>
            </a:extLst>
          </p:cNvPr>
          <p:cNvSpPr/>
          <p:nvPr/>
        </p:nvSpPr>
        <p:spPr>
          <a:xfrm rot="16200000">
            <a:off x="299246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A4850C7-A501-390C-A932-EB29607286F3}"/>
              </a:ext>
            </a:extLst>
          </p:cNvPr>
          <p:cNvSpPr txBox="1"/>
          <p:nvPr/>
        </p:nvSpPr>
        <p:spPr>
          <a:xfrm>
            <a:off x="1092200" y="7086600"/>
            <a:ext cx="44958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Beautiful weather</a:t>
            </a:r>
          </a:p>
          <a:p>
            <a:pPr marL="285750" indent="-285750">
              <a:buFont typeface="Arial" panose="020B0604020202020204" pitchFamily="34" charset="0"/>
              <a:buChar char="•"/>
            </a:pPr>
            <a:r>
              <a:rPr lang="en-US" sz="2400" dirty="0"/>
              <a:t>Great food</a:t>
            </a:r>
          </a:p>
          <a:p>
            <a:pPr marL="285750" indent="-285750">
              <a:buFont typeface="Arial" panose="020B0604020202020204" pitchFamily="34" charset="0"/>
              <a:buChar char="•"/>
            </a:pPr>
            <a:r>
              <a:rPr lang="en-US" sz="2400" dirty="0"/>
              <a:t>The Dodgers</a:t>
            </a:r>
          </a:p>
        </p:txBody>
      </p:sp>
      <p:sp>
        <p:nvSpPr>
          <p:cNvPr id="9" name="TextBox 8">
            <a:extLst>
              <a:ext uri="{FF2B5EF4-FFF2-40B4-BE49-F238E27FC236}">
                <a16:creationId xmlns:a16="http://schemas.microsoft.com/office/drawing/2014/main" id="{B72337C4-6E13-3C7B-429C-4142450E9C4B}"/>
              </a:ext>
            </a:extLst>
          </p:cNvPr>
          <p:cNvSpPr txBox="1"/>
          <p:nvPr/>
        </p:nvSpPr>
        <p:spPr>
          <a:xfrm>
            <a:off x="7721600" y="7086599"/>
            <a:ext cx="4572000"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t>COVID-19</a:t>
            </a:r>
          </a:p>
          <a:p>
            <a:pPr marL="285750" indent="-285750">
              <a:buFont typeface="Arial" panose="020B0604020202020204" pitchFamily="34" charset="0"/>
              <a:buChar char="•"/>
            </a:pPr>
            <a:r>
              <a:rPr lang="en-US" sz="2400" dirty="0"/>
              <a:t>Cost of Living</a:t>
            </a:r>
          </a:p>
          <a:p>
            <a:pPr marL="285750" indent="-285750">
              <a:buFont typeface="Arial" panose="020B0604020202020204" pitchFamily="34" charset="0"/>
              <a:buChar char="•"/>
            </a:pPr>
            <a:r>
              <a:rPr lang="en-US" sz="2400" dirty="0"/>
              <a:t>The Angels except for Shohei Ohtani and Mike Trout</a:t>
            </a:r>
          </a:p>
          <a:p>
            <a:pPr marL="285750" indent="-285750">
              <a:buFont typeface="Arial" panose="020B0604020202020204" pitchFamily="34" charset="0"/>
              <a:buChar char="•"/>
            </a:pPr>
            <a:r>
              <a:rPr lang="en-US" dirty="0" err="1">
                <a:latin typeface="Comic Sans MS" panose="030F0702030302020204" pitchFamily="66" charset="0"/>
              </a:rPr>
              <a:t>ohtani</a:t>
            </a:r>
            <a:r>
              <a:rPr lang="en-US" dirty="0">
                <a:latin typeface="Comic Sans MS" panose="030F0702030302020204" pitchFamily="66" charset="0"/>
              </a:rPr>
              <a:t> please join the mariners </a:t>
            </a:r>
          </a:p>
        </p:txBody>
      </p:sp>
      <p:sp>
        <p:nvSpPr>
          <p:cNvPr id="3" name="TextBox 2">
            <a:extLst>
              <a:ext uri="{FF2B5EF4-FFF2-40B4-BE49-F238E27FC236}">
                <a16:creationId xmlns:a16="http://schemas.microsoft.com/office/drawing/2014/main" id="{4FCB0EE5-5D76-011C-C4D2-7FCE940F099F}"/>
              </a:ext>
            </a:extLst>
          </p:cNvPr>
          <p:cNvSpPr txBox="1"/>
          <p:nvPr/>
        </p:nvSpPr>
        <p:spPr>
          <a:xfrm>
            <a:off x="2737426" y="6232310"/>
            <a:ext cx="914400" cy="461665"/>
          </a:xfrm>
          <a:prstGeom prst="rect">
            <a:avLst/>
          </a:prstGeom>
          <a:noFill/>
        </p:spPr>
        <p:txBody>
          <a:bodyPr wrap="square" rtlCol="0">
            <a:spAutoFit/>
          </a:bodyPr>
          <a:lstStyle/>
          <a:p>
            <a:r>
              <a:rPr lang="en-US" sz="2400" dirty="0"/>
              <a:t>Why?</a:t>
            </a:r>
          </a:p>
        </p:txBody>
      </p:sp>
      <p:sp>
        <p:nvSpPr>
          <p:cNvPr id="10" name="TextBox 9">
            <a:extLst>
              <a:ext uri="{FF2B5EF4-FFF2-40B4-BE49-F238E27FC236}">
                <a16:creationId xmlns:a16="http://schemas.microsoft.com/office/drawing/2014/main" id="{1681194A-2370-32D2-18B2-25F703B5CE1C}"/>
              </a:ext>
            </a:extLst>
          </p:cNvPr>
          <p:cNvSpPr txBox="1"/>
          <p:nvPr/>
        </p:nvSpPr>
        <p:spPr>
          <a:xfrm>
            <a:off x="9352976" y="6232310"/>
            <a:ext cx="914400" cy="461665"/>
          </a:xfrm>
          <a:prstGeom prst="rect">
            <a:avLst/>
          </a:prstGeom>
          <a:noFill/>
        </p:spPr>
        <p:txBody>
          <a:bodyPr wrap="square" rtlCol="0">
            <a:spAutoFit/>
          </a:bodyPr>
          <a:lstStyle/>
          <a:p>
            <a:r>
              <a:rPr lang="en-US" sz="2400" dirty="0"/>
              <a:t>Why?</a:t>
            </a:r>
          </a:p>
        </p:txBody>
      </p:sp>
      <p:sp>
        <p:nvSpPr>
          <p:cNvPr id="13" name="Title 1">
            <a:extLst>
              <a:ext uri="{FF2B5EF4-FFF2-40B4-BE49-F238E27FC236}">
                <a16:creationId xmlns:a16="http://schemas.microsoft.com/office/drawing/2014/main" id="{47EC376F-0381-B63B-ACA5-F08B0B47586C}"/>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sp>
        <p:nvSpPr>
          <p:cNvPr id="14" name="Title 1">
            <a:extLst>
              <a:ext uri="{FF2B5EF4-FFF2-40B4-BE49-F238E27FC236}">
                <a16:creationId xmlns:a16="http://schemas.microsoft.com/office/drawing/2014/main" id="{7F8B4453-11D5-1855-47F8-268B94D99453}"/>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
        <p:nvSpPr>
          <p:cNvPr id="15" name="Title 1">
            <a:extLst>
              <a:ext uri="{FF2B5EF4-FFF2-40B4-BE49-F238E27FC236}">
                <a16:creationId xmlns:a16="http://schemas.microsoft.com/office/drawing/2014/main" id="{4B9AAFCC-808B-3A71-AF5A-BAB215F573FC}"/>
              </a:ext>
            </a:extLst>
          </p:cNvPr>
          <p:cNvSpPr txBox="1">
            <a:spLocks/>
          </p:cNvSpPr>
          <p:nvPr/>
        </p:nvSpPr>
        <p:spPr>
          <a:xfrm>
            <a:off x="8248898" y="2991424"/>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Contraction</a:t>
            </a:r>
          </a:p>
        </p:txBody>
      </p:sp>
      <p:pic>
        <p:nvPicPr>
          <p:cNvPr id="5122" name="Picture 2" descr="🙏 Praying Hands Emoji Meaning with Pictures: from A to Z">
            <a:extLst>
              <a:ext uri="{FF2B5EF4-FFF2-40B4-BE49-F238E27FC236}">
                <a16:creationId xmlns:a16="http://schemas.microsoft.com/office/drawing/2014/main" id="{51891993-AB97-583B-32BA-AA84D9D0FC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4694" y="847605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 Praying Hands Emoji Meaning with Pictures: from A to Z">
            <a:extLst>
              <a:ext uri="{FF2B5EF4-FFF2-40B4-BE49-F238E27FC236}">
                <a16:creationId xmlns:a16="http://schemas.microsoft.com/office/drawing/2014/main" id="{0D71E69F-0DFF-5A72-53C0-5B8E0B8A6B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47898" y="847605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 Praying Hands Emoji Meaning with Pictures: from A to Z">
            <a:extLst>
              <a:ext uri="{FF2B5EF4-FFF2-40B4-BE49-F238E27FC236}">
                <a16:creationId xmlns:a16="http://schemas.microsoft.com/office/drawing/2014/main" id="{774F6D35-8460-9E02-4DF9-5A791F39EB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81490" y="8463358"/>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33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gain insight into demographic trends over time</a:t>
            </a:r>
          </a:p>
        </p:txBody>
      </p:sp>
      <p:pic>
        <p:nvPicPr>
          <p:cNvPr id="5122" name="Picture 2" descr="Uncle Sam – Helmbold's">
            <a:extLst>
              <a:ext uri="{FF2B5EF4-FFF2-40B4-BE49-F238E27FC236}">
                <a16:creationId xmlns:a16="http://schemas.microsoft.com/office/drawing/2014/main" id="{0D00DD0B-BD57-746B-9204-CC706DFC9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 y="2606039"/>
            <a:ext cx="2483615" cy="3337561"/>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Oval 11">
            <a:extLst>
              <a:ext uri="{FF2B5EF4-FFF2-40B4-BE49-F238E27FC236}">
                <a16:creationId xmlns:a16="http://schemas.microsoft.com/office/drawing/2014/main" id="{40DCFC54-72E6-5BD8-6680-6DB5C5783171}"/>
              </a:ext>
            </a:extLst>
          </p:cNvPr>
          <p:cNvSpPr/>
          <p:nvPr/>
        </p:nvSpPr>
        <p:spPr>
          <a:xfrm>
            <a:off x="2844800" y="2438400"/>
            <a:ext cx="6019800" cy="2590800"/>
          </a:xfrm>
          <a:prstGeom prst="wedgeEllipseCallout">
            <a:avLst>
              <a:gd name="adj1" fmla="val -49795"/>
              <a:gd name="adj2" fmla="val 35762"/>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solidFill>
                  <a:sysClr val="windowText" lastClr="000000"/>
                </a:solidFill>
                <a:latin typeface="Yu Gothic" panose="020B0400000000000000" pitchFamily="34" charset="-128"/>
                <a:ea typeface="Yu Gothic" panose="020B0400000000000000" pitchFamily="34" charset="-128"/>
              </a:rPr>
              <a:t>How many people live in Los Angeles?</a:t>
            </a:r>
          </a:p>
        </p:txBody>
      </p:sp>
    </p:spTree>
    <p:extLst>
      <p:ext uri="{BB962C8B-B14F-4D97-AF65-F5344CB8AC3E}">
        <p14:creationId xmlns:p14="http://schemas.microsoft.com/office/powerpoint/2010/main" val="3132501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gain insight into demographic trends over time</a:t>
            </a:r>
          </a:p>
        </p:txBody>
      </p:sp>
      <p:pic>
        <p:nvPicPr>
          <p:cNvPr id="5122" name="Picture 2" descr="Uncle Sam – Helmbold's">
            <a:extLst>
              <a:ext uri="{FF2B5EF4-FFF2-40B4-BE49-F238E27FC236}">
                <a16:creationId xmlns:a16="http://schemas.microsoft.com/office/drawing/2014/main" id="{0D00DD0B-BD57-746B-9204-CC706DFC9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 y="2606039"/>
            <a:ext cx="2483615" cy="3337561"/>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Oval 11">
            <a:extLst>
              <a:ext uri="{FF2B5EF4-FFF2-40B4-BE49-F238E27FC236}">
                <a16:creationId xmlns:a16="http://schemas.microsoft.com/office/drawing/2014/main" id="{40DCFC54-72E6-5BD8-6680-6DB5C5783171}"/>
              </a:ext>
            </a:extLst>
          </p:cNvPr>
          <p:cNvSpPr/>
          <p:nvPr/>
        </p:nvSpPr>
        <p:spPr>
          <a:xfrm>
            <a:off x="2844800" y="2438400"/>
            <a:ext cx="6019800" cy="2590800"/>
          </a:xfrm>
          <a:prstGeom prst="wedgeEllipseCallout">
            <a:avLst>
              <a:gd name="adj1" fmla="val -49795"/>
              <a:gd name="adj2" fmla="val 35762"/>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solidFill>
                  <a:sysClr val="windowText" lastClr="000000"/>
                </a:solidFill>
                <a:latin typeface="Yu Gothic" panose="020B0400000000000000" pitchFamily="34" charset="-128"/>
                <a:ea typeface="Yu Gothic" panose="020B0400000000000000" pitchFamily="34" charset="-128"/>
              </a:rPr>
              <a:t>How many people live in Los Angeles?</a:t>
            </a:r>
          </a:p>
        </p:txBody>
      </p:sp>
      <p:sp>
        <p:nvSpPr>
          <p:cNvPr id="15" name="Speech Bubble: Oval 14">
            <a:extLst>
              <a:ext uri="{FF2B5EF4-FFF2-40B4-BE49-F238E27FC236}">
                <a16:creationId xmlns:a16="http://schemas.microsoft.com/office/drawing/2014/main" id="{7098B0C4-4679-C95F-1189-2A91AD5DD223}"/>
              </a:ext>
            </a:extLst>
          </p:cNvPr>
          <p:cNvSpPr/>
          <p:nvPr/>
        </p:nvSpPr>
        <p:spPr>
          <a:xfrm>
            <a:off x="2947165" y="6019800"/>
            <a:ext cx="5917435" cy="2590800"/>
          </a:xfrm>
          <a:prstGeom prst="wedgeEllipseCallout">
            <a:avLst>
              <a:gd name="adj1" fmla="val -49795"/>
              <a:gd name="adj2" fmla="val 35762"/>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solidFill>
                  <a:sysClr val="windowText" lastClr="000000"/>
                </a:solidFill>
                <a:latin typeface="Yu Gothic" panose="020B0400000000000000" pitchFamily="34" charset="-128"/>
                <a:ea typeface="Yu Gothic" panose="020B0400000000000000" pitchFamily="34" charset="-128"/>
              </a:rPr>
              <a:t>How many bacteria live in people?</a:t>
            </a:r>
          </a:p>
        </p:txBody>
      </p:sp>
      <p:pic>
        <p:nvPicPr>
          <p:cNvPr id="4" name="Picture 3">
            <a:extLst>
              <a:ext uri="{FF2B5EF4-FFF2-40B4-BE49-F238E27FC236}">
                <a16:creationId xmlns:a16="http://schemas.microsoft.com/office/drawing/2014/main" id="{490ABBE1-9C64-41D8-89B2-4DB6EBF7D546}"/>
              </a:ext>
            </a:extLst>
          </p:cNvPr>
          <p:cNvPicPr>
            <a:picLocks noChangeAspect="1"/>
          </p:cNvPicPr>
          <p:nvPr/>
        </p:nvPicPr>
        <p:blipFill>
          <a:blip r:embed="rId4"/>
          <a:stretch>
            <a:fillRect/>
          </a:stretch>
        </p:blipFill>
        <p:spPr>
          <a:xfrm>
            <a:off x="442137" y="6154812"/>
            <a:ext cx="2473144" cy="3291840"/>
          </a:xfrm>
          <a:prstGeom prst="rect">
            <a:avLst/>
          </a:prstGeom>
        </p:spPr>
      </p:pic>
    </p:spTree>
    <p:extLst>
      <p:ext uri="{BB962C8B-B14F-4D97-AF65-F5344CB8AC3E}">
        <p14:creationId xmlns:p14="http://schemas.microsoft.com/office/powerpoint/2010/main" val="1549501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gain insight into demographic trends over time</a:t>
            </a:r>
          </a:p>
        </p:txBody>
      </p:sp>
      <p:pic>
        <p:nvPicPr>
          <p:cNvPr id="5122" name="Picture 2" descr="Uncle Sam – Helmbold's">
            <a:extLst>
              <a:ext uri="{FF2B5EF4-FFF2-40B4-BE49-F238E27FC236}">
                <a16:creationId xmlns:a16="http://schemas.microsoft.com/office/drawing/2014/main" id="{0D00DD0B-BD57-746B-9204-CC706DFC9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 y="2606039"/>
            <a:ext cx="2483615" cy="3337561"/>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Oval 11">
            <a:extLst>
              <a:ext uri="{FF2B5EF4-FFF2-40B4-BE49-F238E27FC236}">
                <a16:creationId xmlns:a16="http://schemas.microsoft.com/office/drawing/2014/main" id="{40DCFC54-72E6-5BD8-6680-6DB5C5783171}"/>
              </a:ext>
            </a:extLst>
          </p:cNvPr>
          <p:cNvSpPr/>
          <p:nvPr/>
        </p:nvSpPr>
        <p:spPr>
          <a:xfrm>
            <a:off x="2844800" y="2438400"/>
            <a:ext cx="6019800" cy="2590800"/>
          </a:xfrm>
          <a:prstGeom prst="wedgeEllipseCallout">
            <a:avLst>
              <a:gd name="adj1" fmla="val -49795"/>
              <a:gd name="adj2" fmla="val 35762"/>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solidFill>
                  <a:sysClr val="windowText" lastClr="000000"/>
                </a:solidFill>
                <a:latin typeface="Yu Gothic" panose="020B0400000000000000" pitchFamily="34" charset="-128"/>
                <a:ea typeface="Yu Gothic" panose="020B0400000000000000" pitchFamily="34" charset="-128"/>
              </a:rPr>
              <a:t>How many people live in Los Angeles?</a:t>
            </a:r>
          </a:p>
        </p:txBody>
      </p:sp>
      <p:sp>
        <p:nvSpPr>
          <p:cNvPr id="15" name="Speech Bubble: Oval 14">
            <a:extLst>
              <a:ext uri="{FF2B5EF4-FFF2-40B4-BE49-F238E27FC236}">
                <a16:creationId xmlns:a16="http://schemas.microsoft.com/office/drawing/2014/main" id="{7098B0C4-4679-C95F-1189-2A91AD5DD223}"/>
              </a:ext>
            </a:extLst>
          </p:cNvPr>
          <p:cNvSpPr/>
          <p:nvPr/>
        </p:nvSpPr>
        <p:spPr>
          <a:xfrm>
            <a:off x="2947165" y="6019800"/>
            <a:ext cx="5917435" cy="2590800"/>
          </a:xfrm>
          <a:prstGeom prst="wedgeEllipseCallout">
            <a:avLst>
              <a:gd name="adj1" fmla="val -49795"/>
              <a:gd name="adj2" fmla="val 35762"/>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solidFill>
                  <a:sysClr val="windowText" lastClr="000000"/>
                </a:solidFill>
                <a:latin typeface="Yu Gothic" panose="020B0400000000000000" pitchFamily="34" charset="-128"/>
                <a:ea typeface="Yu Gothic" panose="020B0400000000000000" pitchFamily="34" charset="-128"/>
              </a:rPr>
              <a:t>How many bacteria live in people?</a:t>
            </a:r>
          </a:p>
        </p:txBody>
      </p:sp>
      <p:pic>
        <p:nvPicPr>
          <p:cNvPr id="4" name="Picture 2" descr="United States House of Representatives - Wikipedia">
            <a:extLst>
              <a:ext uri="{FF2B5EF4-FFF2-40B4-BE49-F238E27FC236}">
                <a16:creationId xmlns:a16="http://schemas.microsoft.com/office/drawing/2014/main" id="{5A3BC002-DFC5-AD6E-A0F0-6D63EE657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7901" y="2380972"/>
            <a:ext cx="3869531" cy="19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3347F2E-BED7-C099-FDA9-4FB11096F537}"/>
              </a:ext>
            </a:extLst>
          </p:cNvPr>
          <p:cNvPicPr>
            <a:picLocks noChangeAspect="1"/>
          </p:cNvPicPr>
          <p:nvPr/>
        </p:nvPicPr>
        <p:blipFill rotWithShape="1">
          <a:blip r:embed="rId5"/>
          <a:srcRect b="59576"/>
          <a:stretch/>
        </p:blipFill>
        <p:spPr>
          <a:xfrm>
            <a:off x="8971495" y="6333439"/>
            <a:ext cx="3992167" cy="821364"/>
          </a:xfrm>
          <a:prstGeom prst="rect">
            <a:avLst/>
          </a:prstGeom>
        </p:spPr>
      </p:pic>
      <p:pic>
        <p:nvPicPr>
          <p:cNvPr id="9" name="Picture 8">
            <a:extLst>
              <a:ext uri="{FF2B5EF4-FFF2-40B4-BE49-F238E27FC236}">
                <a16:creationId xmlns:a16="http://schemas.microsoft.com/office/drawing/2014/main" id="{ADC20AD0-4A01-BDE7-F877-7DA5143E422B}"/>
              </a:ext>
            </a:extLst>
          </p:cNvPr>
          <p:cNvPicPr>
            <a:picLocks noChangeAspect="1"/>
          </p:cNvPicPr>
          <p:nvPr/>
        </p:nvPicPr>
        <p:blipFill>
          <a:blip r:embed="rId6"/>
          <a:stretch>
            <a:fillRect/>
          </a:stretch>
        </p:blipFill>
        <p:spPr>
          <a:xfrm>
            <a:off x="8177282" y="8683739"/>
            <a:ext cx="4836638" cy="913009"/>
          </a:xfrm>
          <a:prstGeom prst="rect">
            <a:avLst/>
          </a:prstGeom>
        </p:spPr>
      </p:pic>
      <p:pic>
        <p:nvPicPr>
          <p:cNvPr id="5" name="Picture 4">
            <a:extLst>
              <a:ext uri="{FF2B5EF4-FFF2-40B4-BE49-F238E27FC236}">
                <a16:creationId xmlns:a16="http://schemas.microsoft.com/office/drawing/2014/main" id="{99818416-24A5-BEC0-3B49-C3C0008C390D}"/>
              </a:ext>
            </a:extLst>
          </p:cNvPr>
          <p:cNvPicPr>
            <a:picLocks noChangeAspect="1"/>
          </p:cNvPicPr>
          <p:nvPr/>
        </p:nvPicPr>
        <p:blipFill>
          <a:blip r:embed="rId7"/>
          <a:stretch>
            <a:fillRect/>
          </a:stretch>
        </p:blipFill>
        <p:spPr>
          <a:xfrm>
            <a:off x="442137" y="6154812"/>
            <a:ext cx="2473144" cy="3291840"/>
          </a:xfrm>
          <a:prstGeom prst="rect">
            <a:avLst/>
          </a:prstGeom>
        </p:spPr>
      </p:pic>
      <p:pic>
        <p:nvPicPr>
          <p:cNvPr id="16" name="Picture 15">
            <a:extLst>
              <a:ext uri="{FF2B5EF4-FFF2-40B4-BE49-F238E27FC236}">
                <a16:creationId xmlns:a16="http://schemas.microsoft.com/office/drawing/2014/main" id="{2499B508-497E-DDB6-5948-574951D39C9C}"/>
              </a:ext>
            </a:extLst>
          </p:cNvPr>
          <p:cNvPicPr>
            <a:picLocks noChangeAspect="1"/>
          </p:cNvPicPr>
          <p:nvPr/>
        </p:nvPicPr>
        <p:blipFill>
          <a:blip r:embed="rId8"/>
          <a:stretch>
            <a:fillRect/>
          </a:stretch>
        </p:blipFill>
        <p:spPr>
          <a:xfrm>
            <a:off x="8971495" y="7484337"/>
            <a:ext cx="3992167" cy="998042"/>
          </a:xfrm>
          <a:prstGeom prst="rect">
            <a:avLst/>
          </a:prstGeom>
        </p:spPr>
      </p:pic>
    </p:spTree>
    <p:extLst>
      <p:ext uri="{BB962C8B-B14F-4D97-AF65-F5344CB8AC3E}">
        <p14:creationId xmlns:p14="http://schemas.microsoft.com/office/powerpoint/2010/main" val="532303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study the Human Gut Microbiome</a:t>
            </a:r>
          </a:p>
        </p:txBody>
      </p:sp>
      <p:grpSp>
        <p:nvGrpSpPr>
          <p:cNvPr id="5" name="Group 4">
            <a:extLst>
              <a:ext uri="{FF2B5EF4-FFF2-40B4-BE49-F238E27FC236}">
                <a16:creationId xmlns:a16="http://schemas.microsoft.com/office/drawing/2014/main" id="{B6F28B50-2005-4F45-97A2-BC4BCE86FB36}"/>
              </a:ext>
            </a:extLst>
          </p:cNvPr>
          <p:cNvGrpSpPr/>
          <p:nvPr/>
        </p:nvGrpSpPr>
        <p:grpSpPr>
          <a:xfrm>
            <a:off x="600319" y="1728978"/>
            <a:ext cx="3886200" cy="6295644"/>
            <a:chOff x="600319" y="1728978"/>
            <a:chExt cx="3886200" cy="6295644"/>
          </a:xfrm>
        </p:grpSpPr>
        <p:pic>
          <p:nvPicPr>
            <p:cNvPr id="6" name="Picture 5">
              <a:extLst>
                <a:ext uri="{FF2B5EF4-FFF2-40B4-BE49-F238E27FC236}">
                  <a16:creationId xmlns:a16="http://schemas.microsoft.com/office/drawing/2014/main" id="{900F87C9-5D63-F0D6-E7A5-344896B25044}"/>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7" name="Rectangle 6">
              <a:extLst>
                <a:ext uri="{FF2B5EF4-FFF2-40B4-BE49-F238E27FC236}">
                  <a16:creationId xmlns:a16="http://schemas.microsoft.com/office/drawing/2014/main" id="{0ACA0FDC-4B70-EF14-7832-C98E7CE416EF}"/>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E3D2F8-2C1E-C447-21E8-6C460D87C712}"/>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DBAEEC-4730-E0B8-CD13-B13899B78B5D}"/>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275BC78-A302-C0EB-82AD-AED137C13D8D}"/>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7C9F49-445F-29C0-4955-CE6DC42FA8A4}"/>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8E284B-6B34-3030-77A2-F1CD613AED96}"/>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450DC62-9CE3-74BE-54A6-00D8950C156A}"/>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965A10-26F0-B5F9-9A24-90D8E371202B}"/>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221C26-E37B-E856-1AC9-9A87893EAE4E}"/>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D4B2A35-E967-9CEC-8B01-ACD6C5D78176}"/>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453B52-5049-6E94-D1ED-0BE5603EC3D6}"/>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038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911DC3FA-A49F-61A1-C555-C60AE88B96DD}"/>
              </a:ext>
            </a:extLst>
          </p:cNvPr>
          <p:cNvGrpSpPr/>
          <p:nvPr/>
        </p:nvGrpSpPr>
        <p:grpSpPr>
          <a:xfrm>
            <a:off x="600319" y="1728978"/>
            <a:ext cx="3886200" cy="6295644"/>
            <a:chOff x="600319" y="1728978"/>
            <a:chExt cx="3886200" cy="6295644"/>
          </a:xfrm>
        </p:grpSpPr>
        <p:pic>
          <p:nvPicPr>
            <p:cNvPr id="3" name="Picture 2">
              <a:extLst>
                <a:ext uri="{FF2B5EF4-FFF2-40B4-BE49-F238E27FC236}">
                  <a16:creationId xmlns:a16="http://schemas.microsoft.com/office/drawing/2014/main" id="{65082B67-84B1-D4D5-FC54-E09251AB1461}"/>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4" name="Rectangle 3">
              <a:extLst>
                <a:ext uri="{FF2B5EF4-FFF2-40B4-BE49-F238E27FC236}">
                  <a16:creationId xmlns:a16="http://schemas.microsoft.com/office/drawing/2014/main" id="{5AF356BE-E4CF-8E47-F44D-DD23EEC19852}"/>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CFB6C6-7686-F6B1-2F63-7693BC5ED35A}"/>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C71B2-AA22-73B9-7226-782850A4A9D2}"/>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3851E-7CB7-F258-015E-BB2F73741138}"/>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ABA096-6F47-679C-B221-5945A7DE8DA5}"/>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2E560B-2290-976C-D610-02F036A4F482}"/>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B1174D4-23B3-DCE8-F6C1-659F2C5F3861}"/>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CFDF64-9A22-7A58-4533-B9DF6CAB1EDA}"/>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995593D-0B20-2645-562B-161419965CE2}"/>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D4B9D4A-0E37-EE03-CCD7-BA344D2BF8DD}"/>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0EAD75D-42C7-D704-4C40-C302F27F46D0}"/>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1854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1EA5158B-C939-32A3-1D88-CA49BA5CD47C}"/>
              </a:ext>
            </a:extLst>
          </p:cNvPr>
          <p:cNvSpPr txBox="1">
            <a:spLocks/>
          </p:cNvSpPr>
          <p:nvPr/>
        </p:nvSpPr>
        <p:spPr>
          <a:xfrm>
            <a:off x="6502400" y="3176657"/>
            <a:ext cx="6038850" cy="70787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i="1" kern="0" dirty="0">
                <a:latin typeface="Yu Gothic" panose="020B0400000000000000" pitchFamily="34" charset="-128"/>
                <a:ea typeface="Yu Gothic" panose="020B0400000000000000" pitchFamily="34" charset="-128"/>
              </a:rPr>
              <a:t>Ruminococcus bromii</a:t>
            </a:r>
          </a:p>
        </p:txBody>
      </p:sp>
      <p:grpSp>
        <p:nvGrpSpPr>
          <p:cNvPr id="22" name="Group 21">
            <a:extLst>
              <a:ext uri="{FF2B5EF4-FFF2-40B4-BE49-F238E27FC236}">
                <a16:creationId xmlns:a16="http://schemas.microsoft.com/office/drawing/2014/main" id="{911DC3FA-A49F-61A1-C555-C60AE88B96DD}"/>
              </a:ext>
            </a:extLst>
          </p:cNvPr>
          <p:cNvGrpSpPr/>
          <p:nvPr/>
        </p:nvGrpSpPr>
        <p:grpSpPr>
          <a:xfrm>
            <a:off x="600319" y="1728978"/>
            <a:ext cx="3886200" cy="6295644"/>
            <a:chOff x="600319" y="1728978"/>
            <a:chExt cx="3886200" cy="6295644"/>
          </a:xfrm>
        </p:grpSpPr>
        <p:pic>
          <p:nvPicPr>
            <p:cNvPr id="3" name="Picture 2">
              <a:extLst>
                <a:ext uri="{FF2B5EF4-FFF2-40B4-BE49-F238E27FC236}">
                  <a16:creationId xmlns:a16="http://schemas.microsoft.com/office/drawing/2014/main" id="{65082B67-84B1-D4D5-FC54-E09251AB1461}"/>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4" name="Rectangle 3">
              <a:extLst>
                <a:ext uri="{FF2B5EF4-FFF2-40B4-BE49-F238E27FC236}">
                  <a16:creationId xmlns:a16="http://schemas.microsoft.com/office/drawing/2014/main" id="{5AF356BE-E4CF-8E47-F44D-DD23EEC19852}"/>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CFB6C6-7686-F6B1-2F63-7693BC5ED35A}"/>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C71B2-AA22-73B9-7226-782850A4A9D2}"/>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3851E-7CB7-F258-015E-BB2F73741138}"/>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ABA096-6F47-679C-B221-5945A7DE8DA5}"/>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2E560B-2290-976C-D610-02F036A4F482}"/>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B1174D4-23B3-DCE8-F6C1-659F2C5F3861}"/>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CFDF64-9A22-7A58-4533-B9DF6CAB1EDA}"/>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995593D-0B20-2645-562B-161419965CE2}"/>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D4B9D4A-0E37-EE03-CCD7-BA344D2BF8DD}"/>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0EAD75D-42C7-D704-4C40-C302F27F46D0}"/>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0377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1EA5158B-C939-32A3-1D88-CA49BA5CD47C}"/>
              </a:ext>
            </a:extLst>
          </p:cNvPr>
          <p:cNvSpPr txBox="1">
            <a:spLocks/>
          </p:cNvSpPr>
          <p:nvPr/>
        </p:nvSpPr>
        <p:spPr>
          <a:xfrm>
            <a:off x="6502400" y="3176657"/>
            <a:ext cx="6038850" cy="70787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i="1" kern="0" dirty="0">
                <a:latin typeface="Yu Gothic" panose="020B0400000000000000" pitchFamily="34" charset="-128"/>
                <a:ea typeface="Yu Gothic" panose="020B0400000000000000" pitchFamily="34" charset="-128"/>
              </a:rPr>
              <a:t>Ruminococcus bromii</a:t>
            </a:r>
          </a:p>
        </p:txBody>
      </p:sp>
      <p:grpSp>
        <p:nvGrpSpPr>
          <p:cNvPr id="22" name="Group 21">
            <a:extLst>
              <a:ext uri="{FF2B5EF4-FFF2-40B4-BE49-F238E27FC236}">
                <a16:creationId xmlns:a16="http://schemas.microsoft.com/office/drawing/2014/main" id="{911DC3FA-A49F-61A1-C555-C60AE88B96DD}"/>
              </a:ext>
            </a:extLst>
          </p:cNvPr>
          <p:cNvGrpSpPr/>
          <p:nvPr/>
        </p:nvGrpSpPr>
        <p:grpSpPr>
          <a:xfrm>
            <a:off x="600319" y="1728978"/>
            <a:ext cx="3886200" cy="6295644"/>
            <a:chOff x="600319" y="1728978"/>
            <a:chExt cx="3886200" cy="6295644"/>
          </a:xfrm>
        </p:grpSpPr>
        <p:pic>
          <p:nvPicPr>
            <p:cNvPr id="3" name="Picture 2">
              <a:extLst>
                <a:ext uri="{FF2B5EF4-FFF2-40B4-BE49-F238E27FC236}">
                  <a16:creationId xmlns:a16="http://schemas.microsoft.com/office/drawing/2014/main" id="{65082B67-84B1-D4D5-FC54-E09251AB1461}"/>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4" name="Rectangle 3">
              <a:extLst>
                <a:ext uri="{FF2B5EF4-FFF2-40B4-BE49-F238E27FC236}">
                  <a16:creationId xmlns:a16="http://schemas.microsoft.com/office/drawing/2014/main" id="{5AF356BE-E4CF-8E47-F44D-DD23EEC19852}"/>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CFB6C6-7686-F6B1-2F63-7693BC5ED35A}"/>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C71B2-AA22-73B9-7226-782850A4A9D2}"/>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3851E-7CB7-F258-015E-BB2F73741138}"/>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ABA096-6F47-679C-B221-5945A7DE8DA5}"/>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2E560B-2290-976C-D610-02F036A4F482}"/>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B1174D4-23B3-DCE8-F6C1-659F2C5F3861}"/>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CFDF64-9A22-7A58-4533-B9DF6CAB1EDA}"/>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995593D-0B20-2645-562B-161419965CE2}"/>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D4B9D4A-0E37-EE03-CCD7-BA344D2BF8DD}"/>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0EAD75D-42C7-D704-4C40-C302F27F46D0}"/>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Left Brace 22">
            <a:extLst>
              <a:ext uri="{FF2B5EF4-FFF2-40B4-BE49-F238E27FC236}">
                <a16:creationId xmlns:a16="http://schemas.microsoft.com/office/drawing/2014/main" id="{C47EAD12-CC5E-2E3F-FDF7-F75B386C13C1}"/>
              </a:ext>
            </a:extLst>
          </p:cNvPr>
          <p:cNvSpPr/>
          <p:nvPr/>
        </p:nvSpPr>
        <p:spPr>
          <a:xfrm rot="16200000">
            <a:off x="8700535" y="526115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Title 1">
            <a:extLst>
              <a:ext uri="{FF2B5EF4-FFF2-40B4-BE49-F238E27FC236}">
                <a16:creationId xmlns:a16="http://schemas.microsoft.com/office/drawing/2014/main" id="{40053C46-EDC2-F089-87F8-FFC03E5C61F7}"/>
              </a:ext>
            </a:extLst>
          </p:cNvPr>
          <p:cNvSpPr txBox="1">
            <a:spLocks/>
          </p:cNvSpPr>
          <p:nvPr/>
        </p:nvSpPr>
        <p:spPr>
          <a:xfrm>
            <a:off x="6956136" y="7412578"/>
            <a:ext cx="3879272" cy="861774"/>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pPr algn="ctr"/>
            <a:r>
              <a:rPr lang="en-US" sz="2800" kern="0" dirty="0">
                <a:latin typeface="Yu Gothic" panose="020B0400000000000000" pitchFamily="34" charset="-128"/>
                <a:ea typeface="Yu Gothic" panose="020B0400000000000000" pitchFamily="34" charset="-128"/>
              </a:rPr>
              <a:t>Typically, 1-4 strains per species per host</a:t>
            </a:r>
          </a:p>
        </p:txBody>
      </p:sp>
    </p:spTree>
    <p:extLst>
      <p:ext uri="{BB962C8B-B14F-4D97-AF65-F5344CB8AC3E}">
        <p14:creationId xmlns:p14="http://schemas.microsoft.com/office/powerpoint/2010/main" val="1343021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nucleotide diversity, differ by geography?</a:t>
            </a:r>
          </a:p>
        </p:txBody>
      </p:sp>
    </p:spTree>
    <p:extLst>
      <p:ext uri="{BB962C8B-B14F-4D97-AF65-F5344CB8AC3E}">
        <p14:creationId xmlns:p14="http://schemas.microsoft.com/office/powerpoint/2010/main" val="4085642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nucleotide diversity, differ by geography?</a:t>
            </a:r>
          </a:p>
        </p:txBody>
      </p:sp>
      <p:pic>
        <p:nvPicPr>
          <p:cNvPr id="3" name="Picture 2">
            <a:extLst>
              <a:ext uri="{FF2B5EF4-FFF2-40B4-BE49-F238E27FC236}">
                <a16:creationId xmlns:a16="http://schemas.microsoft.com/office/drawing/2014/main" id="{A4E0708E-D3F2-AB1A-FE7E-FA446A48F38D}"/>
              </a:ext>
            </a:extLst>
          </p:cNvPr>
          <p:cNvPicPr>
            <a:picLocks noChangeAspect="1"/>
          </p:cNvPicPr>
          <p:nvPr/>
        </p:nvPicPr>
        <p:blipFill>
          <a:blip r:embed="rId3"/>
          <a:stretch>
            <a:fillRect/>
          </a:stretch>
        </p:blipFill>
        <p:spPr>
          <a:xfrm>
            <a:off x="410486" y="2733217"/>
            <a:ext cx="11397480" cy="1644826"/>
          </a:xfrm>
          <a:prstGeom prst="rect">
            <a:avLst/>
          </a:prstGeom>
        </p:spPr>
      </p:pic>
      <p:pic>
        <p:nvPicPr>
          <p:cNvPr id="4" name="Picture 3">
            <a:extLst>
              <a:ext uri="{FF2B5EF4-FFF2-40B4-BE49-F238E27FC236}">
                <a16:creationId xmlns:a16="http://schemas.microsoft.com/office/drawing/2014/main" id="{7C6F46DD-9787-11DF-2FCD-6C2917FA5A17}"/>
              </a:ext>
            </a:extLst>
          </p:cNvPr>
          <p:cNvPicPr>
            <a:picLocks noChangeAspect="1"/>
          </p:cNvPicPr>
          <p:nvPr/>
        </p:nvPicPr>
        <p:blipFill>
          <a:blip r:embed="rId4"/>
          <a:stretch>
            <a:fillRect/>
          </a:stretch>
        </p:blipFill>
        <p:spPr>
          <a:xfrm>
            <a:off x="410486" y="8521700"/>
            <a:ext cx="4732518" cy="533400"/>
          </a:xfrm>
          <a:prstGeom prst="rect">
            <a:avLst/>
          </a:prstGeom>
        </p:spPr>
      </p:pic>
      <p:pic>
        <p:nvPicPr>
          <p:cNvPr id="8" name="Picture 7">
            <a:extLst>
              <a:ext uri="{FF2B5EF4-FFF2-40B4-BE49-F238E27FC236}">
                <a16:creationId xmlns:a16="http://schemas.microsoft.com/office/drawing/2014/main" id="{54929493-85A9-5670-4BF1-9A0896503602}"/>
              </a:ext>
            </a:extLst>
          </p:cNvPr>
          <p:cNvPicPr>
            <a:picLocks noChangeAspect="1"/>
          </p:cNvPicPr>
          <p:nvPr/>
        </p:nvPicPr>
        <p:blipFill>
          <a:blip r:embed="rId5"/>
          <a:stretch>
            <a:fillRect/>
          </a:stretch>
        </p:blipFill>
        <p:spPr>
          <a:xfrm>
            <a:off x="615128" y="4791249"/>
            <a:ext cx="5887272" cy="3010320"/>
          </a:xfrm>
          <a:prstGeom prst="rect">
            <a:avLst/>
          </a:prstGeom>
        </p:spPr>
      </p:pic>
    </p:spTree>
    <p:extLst>
      <p:ext uri="{BB962C8B-B14F-4D97-AF65-F5344CB8AC3E}">
        <p14:creationId xmlns:p14="http://schemas.microsoft.com/office/powerpoint/2010/main" val="2087813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p:txBody>
          <a:bodyPr/>
          <a:lstStyle/>
          <a:p>
            <a:r>
              <a:rPr lang="en-US" dirty="0">
                <a:latin typeface="Yu Gothic" panose="020B0400000000000000" pitchFamily="34" charset="-128"/>
                <a:ea typeface="Yu Gothic" panose="020B0400000000000000" pitchFamily="34" charset="-128"/>
              </a:rPr>
              <a:t>The US National Census</a:t>
            </a:r>
          </a:p>
        </p:txBody>
      </p:sp>
    </p:spTree>
    <p:extLst>
      <p:ext uri="{BB962C8B-B14F-4D97-AF65-F5344CB8AC3E}">
        <p14:creationId xmlns:p14="http://schemas.microsoft.com/office/powerpoint/2010/main" val="299580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nucleotide diversity, differ by geography?</a:t>
            </a:r>
          </a:p>
        </p:txBody>
      </p:sp>
      <p:pic>
        <p:nvPicPr>
          <p:cNvPr id="3" name="Picture 2">
            <a:extLst>
              <a:ext uri="{FF2B5EF4-FFF2-40B4-BE49-F238E27FC236}">
                <a16:creationId xmlns:a16="http://schemas.microsoft.com/office/drawing/2014/main" id="{A4E0708E-D3F2-AB1A-FE7E-FA446A48F38D}"/>
              </a:ext>
            </a:extLst>
          </p:cNvPr>
          <p:cNvPicPr>
            <a:picLocks noChangeAspect="1"/>
          </p:cNvPicPr>
          <p:nvPr/>
        </p:nvPicPr>
        <p:blipFill>
          <a:blip r:embed="rId3"/>
          <a:stretch>
            <a:fillRect/>
          </a:stretch>
        </p:blipFill>
        <p:spPr>
          <a:xfrm>
            <a:off x="410486" y="2733217"/>
            <a:ext cx="11397480" cy="1644826"/>
          </a:xfrm>
          <a:prstGeom prst="rect">
            <a:avLst/>
          </a:prstGeom>
        </p:spPr>
      </p:pic>
      <p:pic>
        <p:nvPicPr>
          <p:cNvPr id="4" name="Picture 3">
            <a:extLst>
              <a:ext uri="{FF2B5EF4-FFF2-40B4-BE49-F238E27FC236}">
                <a16:creationId xmlns:a16="http://schemas.microsoft.com/office/drawing/2014/main" id="{7C6F46DD-9787-11DF-2FCD-6C2917FA5A17}"/>
              </a:ext>
            </a:extLst>
          </p:cNvPr>
          <p:cNvPicPr>
            <a:picLocks noChangeAspect="1"/>
          </p:cNvPicPr>
          <p:nvPr/>
        </p:nvPicPr>
        <p:blipFill>
          <a:blip r:embed="rId4"/>
          <a:stretch>
            <a:fillRect/>
          </a:stretch>
        </p:blipFill>
        <p:spPr>
          <a:xfrm>
            <a:off x="410486" y="8521700"/>
            <a:ext cx="4732518" cy="533400"/>
          </a:xfrm>
          <a:prstGeom prst="rect">
            <a:avLst/>
          </a:prstGeom>
        </p:spPr>
      </p:pic>
      <p:pic>
        <p:nvPicPr>
          <p:cNvPr id="8" name="Picture 7">
            <a:extLst>
              <a:ext uri="{FF2B5EF4-FFF2-40B4-BE49-F238E27FC236}">
                <a16:creationId xmlns:a16="http://schemas.microsoft.com/office/drawing/2014/main" id="{54929493-85A9-5670-4BF1-9A0896503602}"/>
              </a:ext>
            </a:extLst>
          </p:cNvPr>
          <p:cNvPicPr>
            <a:picLocks noChangeAspect="1"/>
          </p:cNvPicPr>
          <p:nvPr/>
        </p:nvPicPr>
        <p:blipFill>
          <a:blip r:embed="rId5"/>
          <a:stretch>
            <a:fillRect/>
          </a:stretch>
        </p:blipFill>
        <p:spPr>
          <a:xfrm>
            <a:off x="615128" y="4791249"/>
            <a:ext cx="5887272" cy="3010320"/>
          </a:xfrm>
          <a:prstGeom prst="rect">
            <a:avLst/>
          </a:prstGeom>
        </p:spPr>
      </p:pic>
      <p:pic>
        <p:nvPicPr>
          <p:cNvPr id="1026" name="Picture 2" descr="Disease Icon 3331476">
            <a:extLst>
              <a:ext uri="{FF2B5EF4-FFF2-40B4-BE49-F238E27FC236}">
                <a16:creationId xmlns:a16="http://schemas.microsoft.com/office/drawing/2014/main" id="{27C07403-7BFA-C371-416D-DA5B5F9C2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7400" y="3516172"/>
            <a:ext cx="5867400" cy="5867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CC6BADE-CAB5-306D-62F3-E295C31A3096}"/>
              </a:ext>
            </a:extLst>
          </p:cNvPr>
          <p:cNvSpPr/>
          <p:nvPr/>
        </p:nvSpPr>
        <p:spPr>
          <a:xfrm>
            <a:off x="8178800" y="5486400"/>
            <a:ext cx="1676400" cy="990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175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compute nucleotide diversity</a:t>
            </a:r>
          </a:p>
        </p:txBody>
      </p:sp>
      <p:cxnSp>
        <p:nvCxnSpPr>
          <p:cNvPr id="3" name="Straight Arrow Connector 2">
            <a:extLst>
              <a:ext uri="{FF2B5EF4-FFF2-40B4-BE49-F238E27FC236}">
                <a16:creationId xmlns:a16="http://schemas.microsoft.com/office/drawing/2014/main" id="{2CE5A854-3002-017C-8B62-93B06F09ECEE}"/>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900FA5DB-3906-E205-AB2A-5E42957E667F}"/>
              </a:ext>
            </a:extLst>
          </p:cNvPr>
          <p:cNvCxnSpPr/>
          <p:nvPr/>
        </p:nvCxnSpPr>
        <p:spPr>
          <a:xfrm>
            <a:off x="463550" y="4108938"/>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BC9D925-D66A-7F47-C24C-441C22D8E0C3}"/>
              </a:ext>
            </a:extLst>
          </p:cNvPr>
          <p:cNvCxnSpPr/>
          <p:nvPr/>
        </p:nvCxnSpPr>
        <p:spPr>
          <a:xfrm>
            <a:off x="463550" y="4495800"/>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F2EDAD-C995-792C-A591-238916D8C4EB}"/>
              </a:ext>
            </a:extLst>
          </p:cNvPr>
          <p:cNvCxnSpPr/>
          <p:nvPr/>
        </p:nvCxnSpPr>
        <p:spPr>
          <a:xfrm>
            <a:off x="463550" y="4953000"/>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EBD3DA-1E7E-1A0E-903A-6D518AA55019}"/>
              </a:ext>
            </a:extLst>
          </p:cNvPr>
          <p:cNvCxnSpPr/>
          <p:nvPr/>
        </p:nvCxnSpPr>
        <p:spPr>
          <a:xfrm>
            <a:off x="463550" y="5410200"/>
            <a:ext cx="347472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67B93B-389C-2466-7D65-0C7351073F29}"/>
              </a:ext>
            </a:extLst>
          </p:cNvPr>
          <p:cNvCxnSpPr/>
          <p:nvPr/>
        </p:nvCxnSpPr>
        <p:spPr>
          <a:xfrm>
            <a:off x="463550" y="5791200"/>
            <a:ext cx="347472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995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normAutofit/>
          </a:bodyPr>
          <a:lstStyle/>
          <a:p>
            <a:r>
              <a:rPr lang="en-US" dirty="0">
                <a:latin typeface="Yu Gothic" panose="020B0400000000000000" pitchFamily="34" charset="-128"/>
                <a:ea typeface="Yu Gothic" panose="020B0400000000000000" pitchFamily="34" charset="-128"/>
              </a:rPr>
              <a:t>We compute nucleotide diversity</a:t>
            </a:r>
          </a:p>
        </p:txBody>
      </p:sp>
      <p:cxnSp>
        <p:nvCxnSpPr>
          <p:cNvPr id="113" name="Straight Arrow Connector 112">
            <a:extLst>
              <a:ext uri="{FF2B5EF4-FFF2-40B4-BE49-F238E27FC236}">
                <a16:creationId xmlns:a16="http://schemas.microsoft.com/office/drawing/2014/main" id="{ABB411B5-B22C-DA5E-440B-BCE02937EE9C}"/>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 name="Left Brace 4">
            <a:extLst>
              <a:ext uri="{FF2B5EF4-FFF2-40B4-BE49-F238E27FC236}">
                <a16:creationId xmlns:a16="http://schemas.microsoft.com/office/drawing/2014/main" id="{13C6DEE3-49E1-846F-6FBE-2AA4EC64627B}"/>
              </a:ext>
            </a:extLst>
          </p:cNvPr>
          <p:cNvSpPr/>
          <p:nvPr/>
        </p:nvSpPr>
        <p:spPr>
          <a:xfrm rot="16200000">
            <a:off x="10312400" y="5448301"/>
            <a:ext cx="457200" cy="236219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0C139C7E-1550-ED55-35BF-48366DE6CD2D}"/>
              </a:ext>
            </a:extLst>
          </p:cNvPr>
          <p:cNvSpPr/>
          <p:nvPr/>
        </p:nvSpPr>
        <p:spPr>
          <a:xfrm rot="5400000">
            <a:off x="8868348" y="1718472"/>
            <a:ext cx="479860" cy="17446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CD309AD-2D29-54A8-27AD-203F20A01403}"/>
              </a:ext>
            </a:extLst>
          </p:cNvPr>
          <p:cNvSpPr txBox="1"/>
          <p:nvPr/>
        </p:nvSpPr>
        <p:spPr>
          <a:xfrm>
            <a:off x="8075608" y="1889205"/>
            <a:ext cx="2065535" cy="461665"/>
          </a:xfrm>
          <a:prstGeom prst="rect">
            <a:avLst/>
          </a:prstGeom>
          <a:noFill/>
        </p:spPr>
        <p:txBody>
          <a:bodyPr wrap="square">
            <a:spAutoFit/>
          </a:bodyPr>
          <a:lstStyle/>
          <a:p>
            <a:r>
              <a:rPr lang="en-US" sz="2400" dirty="0">
                <a:latin typeface="Yu Gothic" panose="020B0400000000000000" pitchFamily="34" charset="-128"/>
                <a:ea typeface="Yu Gothic" panose="020B0400000000000000" pitchFamily="34" charset="-128"/>
                <a:cs typeface="Arial" panose="020B0604020202020204" pitchFamily="34" charset="0"/>
              </a:rPr>
              <a:t>Within hosts</a:t>
            </a:r>
            <a:endParaRPr lang="en-US" sz="2400" dirty="0"/>
          </a:p>
        </p:txBody>
      </p:sp>
      <p:sp>
        <p:nvSpPr>
          <p:cNvPr id="8" name="TextBox 7">
            <a:extLst>
              <a:ext uri="{FF2B5EF4-FFF2-40B4-BE49-F238E27FC236}">
                <a16:creationId xmlns:a16="http://schemas.microsoft.com/office/drawing/2014/main" id="{A8ED543D-CBF2-3F5A-660E-B976FA595509}"/>
              </a:ext>
            </a:extLst>
          </p:cNvPr>
          <p:cNvSpPr txBox="1"/>
          <p:nvPr/>
        </p:nvSpPr>
        <p:spPr>
          <a:xfrm>
            <a:off x="9508232" y="6923315"/>
            <a:ext cx="2362200" cy="461665"/>
          </a:xfrm>
          <a:prstGeom prst="rect">
            <a:avLst/>
          </a:prstGeom>
          <a:noFill/>
        </p:spPr>
        <p:txBody>
          <a:bodyPr wrap="square">
            <a:spAutoFit/>
          </a:bodyPr>
          <a:lstStyle/>
          <a:p>
            <a:r>
              <a:rPr lang="en-US" sz="2400" dirty="0">
                <a:latin typeface="Yu Gothic" panose="020B0400000000000000" pitchFamily="34" charset="-128"/>
                <a:ea typeface="Yu Gothic" panose="020B0400000000000000" pitchFamily="34" charset="-128"/>
                <a:cs typeface="Arial" panose="020B0604020202020204" pitchFamily="34" charset="0"/>
              </a:rPr>
              <a:t>Between hosts</a:t>
            </a:r>
            <a:endParaRPr lang="en-US" sz="2400" dirty="0"/>
          </a:p>
        </p:txBody>
      </p:sp>
      <p:cxnSp>
        <p:nvCxnSpPr>
          <p:cNvPr id="9" name="Straight Connector 8">
            <a:extLst>
              <a:ext uri="{FF2B5EF4-FFF2-40B4-BE49-F238E27FC236}">
                <a16:creationId xmlns:a16="http://schemas.microsoft.com/office/drawing/2014/main" id="{3E4475D6-3B08-32D5-7FAF-BDC63768C331}"/>
              </a:ext>
            </a:extLst>
          </p:cNvPr>
          <p:cNvCxnSpPr/>
          <p:nvPr/>
        </p:nvCxnSpPr>
        <p:spPr>
          <a:xfrm>
            <a:off x="463550" y="4108938"/>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D784B56-30CC-6238-053D-96702F880D77}"/>
              </a:ext>
            </a:extLst>
          </p:cNvPr>
          <p:cNvCxnSpPr/>
          <p:nvPr/>
        </p:nvCxnSpPr>
        <p:spPr>
          <a:xfrm>
            <a:off x="463550" y="4495800"/>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35AF80-805F-ECCE-379C-BF6DEA94452D}"/>
              </a:ext>
            </a:extLst>
          </p:cNvPr>
          <p:cNvCxnSpPr/>
          <p:nvPr/>
        </p:nvCxnSpPr>
        <p:spPr>
          <a:xfrm>
            <a:off x="463550" y="4953000"/>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C0587-726F-AB4D-3DF2-19C386A15727}"/>
              </a:ext>
            </a:extLst>
          </p:cNvPr>
          <p:cNvCxnSpPr/>
          <p:nvPr/>
        </p:nvCxnSpPr>
        <p:spPr>
          <a:xfrm>
            <a:off x="463550" y="5410200"/>
            <a:ext cx="347472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9D0650-1BF7-1574-E4FA-1EBF03F1C773}"/>
              </a:ext>
            </a:extLst>
          </p:cNvPr>
          <p:cNvCxnSpPr/>
          <p:nvPr/>
        </p:nvCxnSpPr>
        <p:spPr>
          <a:xfrm>
            <a:off x="463550" y="5791200"/>
            <a:ext cx="347472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5524459-FE9E-2C5D-5E0B-ACA9CDB03273}"/>
              </a:ext>
            </a:extLst>
          </p:cNvPr>
          <p:cNvGrpSpPr/>
          <p:nvPr/>
        </p:nvGrpSpPr>
        <p:grpSpPr>
          <a:xfrm>
            <a:off x="8091999" y="3142793"/>
            <a:ext cx="2032557" cy="3250387"/>
            <a:chOff x="600319" y="1728978"/>
            <a:chExt cx="3886200" cy="6295644"/>
          </a:xfrm>
        </p:grpSpPr>
        <p:pic>
          <p:nvPicPr>
            <p:cNvPr id="15" name="Picture 14">
              <a:extLst>
                <a:ext uri="{FF2B5EF4-FFF2-40B4-BE49-F238E27FC236}">
                  <a16:creationId xmlns:a16="http://schemas.microsoft.com/office/drawing/2014/main" id="{7B70DD80-DADC-5E99-FCB4-075FCE2467D7}"/>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16" name="Rectangle 15">
              <a:extLst>
                <a:ext uri="{FF2B5EF4-FFF2-40B4-BE49-F238E27FC236}">
                  <a16:creationId xmlns:a16="http://schemas.microsoft.com/office/drawing/2014/main" id="{B7029BB2-A6BE-7A2D-FEBA-5CB81B5280A7}"/>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A75963F-5CFD-00E9-390A-BEC3720F370E}"/>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0AA842C-CB0B-EFEE-B637-B7A824F0471A}"/>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F067EE-D0D9-C95C-3C5A-F79889F649E5}"/>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15D3BE-1B81-3341-1A95-D0F14AC45886}"/>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581EC3-C05B-9B34-87D5-4566C1DF11F9}"/>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28D89F1-D42C-A2EC-0BC7-B9291DD30C92}"/>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258A060-7DB2-F30C-0153-4AC7DF930A47}"/>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DAA8B16-9FBB-1D2B-0BF7-53244260EF0D}"/>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0818DF2-FA0D-CE99-CEA2-60146A41013B}"/>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DD1A92F-3155-7C0E-046D-CC97C32088A5}"/>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63AF895B-8011-3F25-2D6A-DF52ADD87CAE}"/>
              </a:ext>
            </a:extLst>
          </p:cNvPr>
          <p:cNvGrpSpPr/>
          <p:nvPr/>
        </p:nvGrpSpPr>
        <p:grpSpPr>
          <a:xfrm>
            <a:off x="10525816" y="3150413"/>
            <a:ext cx="2032557" cy="3250387"/>
            <a:chOff x="10525816" y="3150413"/>
            <a:chExt cx="2032557" cy="3250387"/>
          </a:xfrm>
        </p:grpSpPr>
        <p:pic>
          <p:nvPicPr>
            <p:cNvPr id="30" name="Picture 29">
              <a:extLst>
                <a:ext uri="{FF2B5EF4-FFF2-40B4-BE49-F238E27FC236}">
                  <a16:creationId xmlns:a16="http://schemas.microsoft.com/office/drawing/2014/main" id="{B4EE02B7-765A-A579-0622-E780F1B78C99}"/>
                </a:ext>
              </a:extLst>
            </p:cNvPr>
            <p:cNvPicPr>
              <a:picLocks noChangeAspect="1"/>
            </p:cNvPicPr>
            <p:nvPr/>
          </p:nvPicPr>
          <p:blipFill>
            <a:blip r:embed="rId3"/>
            <a:stretch>
              <a:fillRect/>
            </a:stretch>
          </p:blipFill>
          <p:spPr>
            <a:xfrm>
              <a:off x="10525816" y="3150413"/>
              <a:ext cx="2032557" cy="3250387"/>
            </a:xfrm>
            <a:prstGeom prst="rect">
              <a:avLst/>
            </a:prstGeom>
          </p:spPr>
        </p:pic>
        <p:sp>
          <p:nvSpPr>
            <p:cNvPr id="31" name="Rectangle 30">
              <a:extLst>
                <a:ext uri="{FF2B5EF4-FFF2-40B4-BE49-F238E27FC236}">
                  <a16:creationId xmlns:a16="http://schemas.microsoft.com/office/drawing/2014/main" id="{4CDB2973-373B-9088-2985-12006A3162BF}"/>
                </a:ext>
              </a:extLst>
            </p:cNvPr>
            <p:cNvSpPr/>
            <p:nvPr/>
          </p:nvSpPr>
          <p:spPr>
            <a:xfrm>
              <a:off x="11859138" y="4728321"/>
              <a:ext cx="282061" cy="440700"/>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B53F8A-D427-9322-DA68-F9343DC8C04F}"/>
                </a:ext>
              </a:extLst>
            </p:cNvPr>
            <p:cNvSpPr/>
            <p:nvPr/>
          </p:nvSpPr>
          <p:spPr>
            <a:xfrm>
              <a:off x="12077898" y="5381426"/>
              <a:ext cx="262373" cy="33837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2C081E0-431A-512D-BD29-27DF580CCCF1}"/>
                </a:ext>
              </a:extLst>
            </p:cNvPr>
            <p:cNvSpPr/>
            <p:nvPr/>
          </p:nvSpPr>
          <p:spPr>
            <a:xfrm>
              <a:off x="11285470" y="5554491"/>
              <a:ext cx="239124" cy="440700"/>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DAA29C0-204C-9046-482B-A6D19AFB12A0}"/>
                </a:ext>
              </a:extLst>
            </p:cNvPr>
            <p:cNvSpPr/>
            <p:nvPr/>
          </p:nvSpPr>
          <p:spPr>
            <a:xfrm>
              <a:off x="11069594" y="5444410"/>
              <a:ext cx="239124" cy="33837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FE13482-6E6F-69A4-C42F-316DC564FE2B}"/>
                </a:ext>
              </a:extLst>
            </p:cNvPr>
            <p:cNvSpPr/>
            <p:nvPr/>
          </p:nvSpPr>
          <p:spPr>
            <a:xfrm>
              <a:off x="11046346" y="4512889"/>
              <a:ext cx="239124" cy="262718"/>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C00512-E84A-286A-3E62-AC778D9281E7}"/>
                </a:ext>
              </a:extLst>
            </p:cNvPr>
            <p:cNvSpPr/>
            <p:nvPr/>
          </p:nvSpPr>
          <p:spPr>
            <a:xfrm>
              <a:off x="11285470" y="4401532"/>
              <a:ext cx="239124" cy="22271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002CB3C-EF1B-21FA-B194-B6C9DE0190D7}"/>
                </a:ext>
              </a:extLst>
            </p:cNvPr>
            <p:cNvSpPr/>
            <p:nvPr/>
          </p:nvSpPr>
          <p:spPr>
            <a:xfrm>
              <a:off x="11108518" y="4512889"/>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FDA5E61-12E7-0E11-EA2B-DD708DEFC410}"/>
                </a:ext>
              </a:extLst>
            </p:cNvPr>
            <p:cNvSpPr/>
            <p:nvPr/>
          </p:nvSpPr>
          <p:spPr>
            <a:xfrm>
              <a:off x="11928830" y="5003787"/>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5C0E221-8336-D536-8332-AD786CF428D1}"/>
                </a:ext>
              </a:extLst>
            </p:cNvPr>
            <p:cNvSpPr/>
            <p:nvPr/>
          </p:nvSpPr>
          <p:spPr>
            <a:xfrm>
              <a:off x="11953008" y="4624719"/>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5383A93-95C7-EB2C-4C78-80FA61D01469}"/>
                </a:ext>
              </a:extLst>
            </p:cNvPr>
            <p:cNvSpPr/>
            <p:nvPr/>
          </p:nvSpPr>
          <p:spPr>
            <a:xfrm>
              <a:off x="11274239" y="5595772"/>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D44425E-2DCA-8782-8C87-461DF420291A}"/>
                </a:ext>
              </a:extLst>
            </p:cNvPr>
            <p:cNvSpPr/>
            <p:nvPr/>
          </p:nvSpPr>
          <p:spPr>
            <a:xfrm>
              <a:off x="12105782" y="5595219"/>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32978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normAutofit/>
          </a:bodyPr>
          <a:lstStyle/>
          <a:p>
            <a:r>
              <a:rPr lang="en-US" dirty="0">
                <a:latin typeface="Yu Gothic" panose="020B0400000000000000" pitchFamily="34" charset="-128"/>
                <a:ea typeface="Yu Gothic" panose="020B0400000000000000" pitchFamily="34" charset="-128"/>
              </a:rPr>
              <a:t>We compute nucleotide diversity</a:t>
            </a:r>
          </a:p>
        </p:txBody>
      </p:sp>
      <p:cxnSp>
        <p:nvCxnSpPr>
          <p:cNvPr id="113" name="Straight Arrow Connector 112">
            <a:extLst>
              <a:ext uri="{FF2B5EF4-FFF2-40B4-BE49-F238E27FC236}">
                <a16:creationId xmlns:a16="http://schemas.microsoft.com/office/drawing/2014/main" id="{ABB411B5-B22C-DA5E-440B-BCE02937EE9C}"/>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 name="Left Brace 4">
            <a:extLst>
              <a:ext uri="{FF2B5EF4-FFF2-40B4-BE49-F238E27FC236}">
                <a16:creationId xmlns:a16="http://schemas.microsoft.com/office/drawing/2014/main" id="{13C6DEE3-49E1-846F-6FBE-2AA4EC64627B}"/>
              </a:ext>
            </a:extLst>
          </p:cNvPr>
          <p:cNvSpPr/>
          <p:nvPr/>
        </p:nvSpPr>
        <p:spPr>
          <a:xfrm rot="16200000">
            <a:off x="10312400" y="5448301"/>
            <a:ext cx="457200" cy="236219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0C139C7E-1550-ED55-35BF-48366DE6CD2D}"/>
              </a:ext>
            </a:extLst>
          </p:cNvPr>
          <p:cNvSpPr/>
          <p:nvPr/>
        </p:nvSpPr>
        <p:spPr>
          <a:xfrm rot="5400000">
            <a:off x="8868348" y="1718472"/>
            <a:ext cx="479860" cy="174465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CD309AD-2D29-54A8-27AD-203F20A01403}"/>
              </a:ext>
            </a:extLst>
          </p:cNvPr>
          <p:cNvSpPr txBox="1"/>
          <p:nvPr/>
        </p:nvSpPr>
        <p:spPr>
          <a:xfrm>
            <a:off x="8075608" y="1889205"/>
            <a:ext cx="2065535" cy="461665"/>
          </a:xfrm>
          <a:prstGeom prst="rect">
            <a:avLst/>
          </a:prstGeom>
          <a:noFill/>
        </p:spPr>
        <p:txBody>
          <a:bodyPr wrap="square">
            <a:spAutoFit/>
          </a:bodyPr>
          <a:lstStyle/>
          <a:p>
            <a:r>
              <a:rPr lang="en-US" sz="2400" dirty="0">
                <a:latin typeface="Yu Gothic" panose="020B0400000000000000" pitchFamily="34" charset="-128"/>
                <a:ea typeface="Yu Gothic" panose="020B0400000000000000" pitchFamily="34" charset="-128"/>
                <a:cs typeface="Arial" panose="020B0604020202020204" pitchFamily="34" charset="0"/>
              </a:rPr>
              <a:t>Within hosts</a:t>
            </a:r>
            <a:endParaRPr lang="en-US" sz="2400" dirty="0"/>
          </a:p>
        </p:txBody>
      </p:sp>
      <p:sp>
        <p:nvSpPr>
          <p:cNvPr id="8" name="TextBox 7">
            <a:extLst>
              <a:ext uri="{FF2B5EF4-FFF2-40B4-BE49-F238E27FC236}">
                <a16:creationId xmlns:a16="http://schemas.microsoft.com/office/drawing/2014/main" id="{A8ED543D-CBF2-3F5A-660E-B976FA595509}"/>
              </a:ext>
            </a:extLst>
          </p:cNvPr>
          <p:cNvSpPr txBox="1"/>
          <p:nvPr/>
        </p:nvSpPr>
        <p:spPr>
          <a:xfrm>
            <a:off x="9508232" y="6923315"/>
            <a:ext cx="2362200" cy="461665"/>
          </a:xfrm>
          <a:prstGeom prst="rect">
            <a:avLst/>
          </a:prstGeom>
          <a:noFill/>
        </p:spPr>
        <p:txBody>
          <a:bodyPr wrap="square">
            <a:spAutoFit/>
          </a:bodyPr>
          <a:lstStyle/>
          <a:p>
            <a:r>
              <a:rPr lang="en-US" sz="2400" dirty="0">
                <a:latin typeface="Yu Gothic" panose="020B0400000000000000" pitchFamily="34" charset="-128"/>
                <a:ea typeface="Yu Gothic" panose="020B0400000000000000" pitchFamily="34" charset="-128"/>
                <a:cs typeface="Arial" panose="020B0604020202020204" pitchFamily="34" charset="0"/>
              </a:rPr>
              <a:t>Between hosts</a:t>
            </a:r>
            <a:endParaRPr lang="en-US" sz="2400" dirty="0"/>
          </a:p>
        </p:txBody>
      </p:sp>
      <p:cxnSp>
        <p:nvCxnSpPr>
          <p:cNvPr id="9" name="Straight Connector 8">
            <a:extLst>
              <a:ext uri="{FF2B5EF4-FFF2-40B4-BE49-F238E27FC236}">
                <a16:creationId xmlns:a16="http://schemas.microsoft.com/office/drawing/2014/main" id="{3E4475D6-3B08-32D5-7FAF-BDC63768C331}"/>
              </a:ext>
            </a:extLst>
          </p:cNvPr>
          <p:cNvCxnSpPr/>
          <p:nvPr/>
        </p:nvCxnSpPr>
        <p:spPr>
          <a:xfrm>
            <a:off x="463550" y="4108938"/>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D784B56-30CC-6238-053D-96702F880D77}"/>
              </a:ext>
            </a:extLst>
          </p:cNvPr>
          <p:cNvCxnSpPr/>
          <p:nvPr/>
        </p:nvCxnSpPr>
        <p:spPr>
          <a:xfrm>
            <a:off x="463550" y="4495800"/>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35AF80-805F-ECCE-379C-BF6DEA94452D}"/>
              </a:ext>
            </a:extLst>
          </p:cNvPr>
          <p:cNvCxnSpPr/>
          <p:nvPr/>
        </p:nvCxnSpPr>
        <p:spPr>
          <a:xfrm>
            <a:off x="463550" y="4953000"/>
            <a:ext cx="347472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5C0587-726F-AB4D-3DF2-19C386A15727}"/>
              </a:ext>
            </a:extLst>
          </p:cNvPr>
          <p:cNvCxnSpPr/>
          <p:nvPr/>
        </p:nvCxnSpPr>
        <p:spPr>
          <a:xfrm>
            <a:off x="463550" y="5410200"/>
            <a:ext cx="347472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9D0650-1BF7-1574-E4FA-1EBF03F1C773}"/>
              </a:ext>
            </a:extLst>
          </p:cNvPr>
          <p:cNvCxnSpPr/>
          <p:nvPr/>
        </p:nvCxnSpPr>
        <p:spPr>
          <a:xfrm>
            <a:off x="463550" y="5791200"/>
            <a:ext cx="347472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5524459-FE9E-2C5D-5E0B-ACA9CDB03273}"/>
              </a:ext>
            </a:extLst>
          </p:cNvPr>
          <p:cNvGrpSpPr/>
          <p:nvPr/>
        </p:nvGrpSpPr>
        <p:grpSpPr>
          <a:xfrm>
            <a:off x="8091999" y="3142793"/>
            <a:ext cx="2032557" cy="3250387"/>
            <a:chOff x="600319" y="1728978"/>
            <a:chExt cx="3886200" cy="6295644"/>
          </a:xfrm>
        </p:grpSpPr>
        <p:pic>
          <p:nvPicPr>
            <p:cNvPr id="15" name="Picture 14">
              <a:extLst>
                <a:ext uri="{FF2B5EF4-FFF2-40B4-BE49-F238E27FC236}">
                  <a16:creationId xmlns:a16="http://schemas.microsoft.com/office/drawing/2014/main" id="{7B70DD80-DADC-5E99-FCB4-075FCE2467D7}"/>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16" name="Rectangle 15">
              <a:extLst>
                <a:ext uri="{FF2B5EF4-FFF2-40B4-BE49-F238E27FC236}">
                  <a16:creationId xmlns:a16="http://schemas.microsoft.com/office/drawing/2014/main" id="{B7029BB2-A6BE-7A2D-FEBA-5CB81B5280A7}"/>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A75963F-5CFD-00E9-390A-BEC3720F370E}"/>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0AA842C-CB0B-EFEE-B637-B7A824F0471A}"/>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F067EE-D0D9-C95C-3C5A-F79889F649E5}"/>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15D3BE-1B81-3341-1A95-D0F14AC45886}"/>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581EC3-C05B-9B34-87D5-4566C1DF11F9}"/>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28D89F1-D42C-A2EC-0BC7-B9291DD30C92}"/>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258A060-7DB2-F30C-0153-4AC7DF930A47}"/>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DAA8B16-9FBB-1D2B-0BF7-53244260EF0D}"/>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0818DF2-FA0D-CE99-CEA2-60146A41013B}"/>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DD1A92F-3155-7C0E-046D-CC97C32088A5}"/>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63AF895B-8011-3F25-2D6A-DF52ADD87CAE}"/>
              </a:ext>
            </a:extLst>
          </p:cNvPr>
          <p:cNvGrpSpPr/>
          <p:nvPr/>
        </p:nvGrpSpPr>
        <p:grpSpPr>
          <a:xfrm>
            <a:off x="10525816" y="3150413"/>
            <a:ext cx="2032557" cy="3250387"/>
            <a:chOff x="10525816" y="3150413"/>
            <a:chExt cx="2032557" cy="3250387"/>
          </a:xfrm>
        </p:grpSpPr>
        <p:pic>
          <p:nvPicPr>
            <p:cNvPr id="30" name="Picture 29">
              <a:extLst>
                <a:ext uri="{FF2B5EF4-FFF2-40B4-BE49-F238E27FC236}">
                  <a16:creationId xmlns:a16="http://schemas.microsoft.com/office/drawing/2014/main" id="{B4EE02B7-765A-A579-0622-E780F1B78C99}"/>
                </a:ext>
              </a:extLst>
            </p:cNvPr>
            <p:cNvPicPr>
              <a:picLocks noChangeAspect="1"/>
            </p:cNvPicPr>
            <p:nvPr/>
          </p:nvPicPr>
          <p:blipFill>
            <a:blip r:embed="rId3"/>
            <a:stretch>
              <a:fillRect/>
            </a:stretch>
          </p:blipFill>
          <p:spPr>
            <a:xfrm>
              <a:off x="10525816" y="3150413"/>
              <a:ext cx="2032557" cy="3250387"/>
            </a:xfrm>
            <a:prstGeom prst="rect">
              <a:avLst/>
            </a:prstGeom>
          </p:spPr>
        </p:pic>
        <p:sp>
          <p:nvSpPr>
            <p:cNvPr id="31" name="Rectangle 30">
              <a:extLst>
                <a:ext uri="{FF2B5EF4-FFF2-40B4-BE49-F238E27FC236}">
                  <a16:creationId xmlns:a16="http://schemas.microsoft.com/office/drawing/2014/main" id="{4CDB2973-373B-9088-2985-12006A3162BF}"/>
                </a:ext>
              </a:extLst>
            </p:cNvPr>
            <p:cNvSpPr/>
            <p:nvPr/>
          </p:nvSpPr>
          <p:spPr>
            <a:xfrm>
              <a:off x="11859138" y="4728321"/>
              <a:ext cx="282061" cy="440700"/>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B53F8A-D427-9322-DA68-F9343DC8C04F}"/>
                </a:ext>
              </a:extLst>
            </p:cNvPr>
            <p:cNvSpPr/>
            <p:nvPr/>
          </p:nvSpPr>
          <p:spPr>
            <a:xfrm>
              <a:off x="12077898" y="5381426"/>
              <a:ext cx="262373" cy="33837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2C081E0-431A-512D-BD29-27DF580CCCF1}"/>
                </a:ext>
              </a:extLst>
            </p:cNvPr>
            <p:cNvSpPr/>
            <p:nvPr/>
          </p:nvSpPr>
          <p:spPr>
            <a:xfrm>
              <a:off x="11285470" y="5554491"/>
              <a:ext cx="239124" cy="440700"/>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DAA29C0-204C-9046-482B-A6D19AFB12A0}"/>
                </a:ext>
              </a:extLst>
            </p:cNvPr>
            <p:cNvSpPr/>
            <p:nvPr/>
          </p:nvSpPr>
          <p:spPr>
            <a:xfrm>
              <a:off x="11069594" y="5444410"/>
              <a:ext cx="239124" cy="33837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FE13482-6E6F-69A4-C42F-316DC564FE2B}"/>
                </a:ext>
              </a:extLst>
            </p:cNvPr>
            <p:cNvSpPr/>
            <p:nvPr/>
          </p:nvSpPr>
          <p:spPr>
            <a:xfrm>
              <a:off x="11046346" y="4512889"/>
              <a:ext cx="239124" cy="262718"/>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C00512-E84A-286A-3E62-AC778D9281E7}"/>
                </a:ext>
              </a:extLst>
            </p:cNvPr>
            <p:cNvSpPr/>
            <p:nvPr/>
          </p:nvSpPr>
          <p:spPr>
            <a:xfrm>
              <a:off x="11285470" y="4401532"/>
              <a:ext cx="239124" cy="22271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002CB3C-EF1B-21FA-B194-B6C9DE0190D7}"/>
                </a:ext>
              </a:extLst>
            </p:cNvPr>
            <p:cNvSpPr/>
            <p:nvPr/>
          </p:nvSpPr>
          <p:spPr>
            <a:xfrm>
              <a:off x="11108518" y="4512889"/>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FDA5E61-12E7-0E11-EA2B-DD708DEFC410}"/>
                </a:ext>
              </a:extLst>
            </p:cNvPr>
            <p:cNvSpPr/>
            <p:nvPr/>
          </p:nvSpPr>
          <p:spPr>
            <a:xfrm>
              <a:off x="11928830" y="5003787"/>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5C0E221-8336-D536-8332-AD786CF428D1}"/>
                </a:ext>
              </a:extLst>
            </p:cNvPr>
            <p:cNvSpPr/>
            <p:nvPr/>
          </p:nvSpPr>
          <p:spPr>
            <a:xfrm>
              <a:off x="11953008" y="4624719"/>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5383A93-95C7-EB2C-4C78-80FA61D01469}"/>
                </a:ext>
              </a:extLst>
            </p:cNvPr>
            <p:cNvSpPr/>
            <p:nvPr/>
          </p:nvSpPr>
          <p:spPr>
            <a:xfrm>
              <a:off x="11274239" y="5595772"/>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D44425E-2DCA-8782-8C87-461DF420291A}"/>
                </a:ext>
              </a:extLst>
            </p:cNvPr>
            <p:cNvSpPr/>
            <p:nvPr/>
          </p:nvSpPr>
          <p:spPr>
            <a:xfrm>
              <a:off x="12105782" y="5595219"/>
              <a:ext cx="176952" cy="165234"/>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graph&#10;&#10;Description automatically generated">
            <a:extLst>
              <a:ext uri="{FF2B5EF4-FFF2-40B4-BE49-F238E27FC236}">
                <a16:creationId xmlns:a16="http://schemas.microsoft.com/office/drawing/2014/main" id="{5A0693BC-F15B-7926-9E89-163D1F2E2457}"/>
              </a:ext>
            </a:extLst>
          </p:cNvPr>
          <p:cNvPicPr>
            <a:picLocks noChangeAspect="1"/>
          </p:cNvPicPr>
          <p:nvPr/>
        </p:nvPicPr>
        <p:blipFill rotWithShape="1">
          <a:blip r:embed="rId4">
            <a:extLst>
              <a:ext uri="{28A0092B-C50C-407E-A947-70E740481C1C}">
                <a14:useLocalDpi xmlns:a14="http://schemas.microsoft.com/office/drawing/2010/main" val="0"/>
              </a:ext>
            </a:extLst>
          </a:blip>
          <a:srcRect l="86413" t="31677" r="972" b="54279"/>
          <a:stretch/>
        </p:blipFill>
        <p:spPr>
          <a:xfrm>
            <a:off x="3886377" y="6505352"/>
            <a:ext cx="4876800" cy="3054038"/>
          </a:xfrm>
          <a:prstGeom prst="rect">
            <a:avLst/>
          </a:prstGeom>
        </p:spPr>
      </p:pic>
    </p:spTree>
    <p:extLst>
      <p:ext uri="{BB962C8B-B14F-4D97-AF65-F5344CB8AC3E}">
        <p14:creationId xmlns:p14="http://schemas.microsoft.com/office/powerpoint/2010/main" val="541630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pic>
        <p:nvPicPr>
          <p:cNvPr id="7" name="Picture 6" descr="A screenshot of a graph&#10;&#10;Description automatically generated">
            <a:extLst>
              <a:ext uri="{FF2B5EF4-FFF2-40B4-BE49-F238E27FC236}">
                <a16:creationId xmlns:a16="http://schemas.microsoft.com/office/drawing/2014/main" id="{8795BEA5-B06C-0430-1EED-4B6769F9E224}"/>
              </a:ext>
            </a:extLst>
          </p:cNvPr>
          <p:cNvPicPr>
            <a:picLocks noChangeAspect="1"/>
          </p:cNvPicPr>
          <p:nvPr/>
        </p:nvPicPr>
        <p:blipFill rotWithShape="1">
          <a:blip r:embed="rId3">
            <a:extLst>
              <a:ext uri="{28A0092B-C50C-407E-A947-70E740481C1C}">
                <a14:useLocalDpi xmlns:a14="http://schemas.microsoft.com/office/drawing/2010/main" val="0"/>
              </a:ext>
            </a:extLst>
          </a:blip>
          <a:srcRect r="13347"/>
          <a:stretch/>
        </p:blipFill>
        <p:spPr>
          <a:xfrm>
            <a:off x="641508" y="2807145"/>
            <a:ext cx="10102534" cy="6557962"/>
          </a:xfrm>
          <a:prstGeom prst="rect">
            <a:avLst/>
          </a:prstGeom>
        </p:spPr>
      </p:pic>
      <p:sp>
        <p:nvSpPr>
          <p:cNvPr id="3" name="Rectangle 2">
            <a:extLst>
              <a:ext uri="{FF2B5EF4-FFF2-40B4-BE49-F238E27FC236}">
                <a16:creationId xmlns:a16="http://schemas.microsoft.com/office/drawing/2014/main" id="{778A6A74-E596-204F-87CC-BD94AFFC5AD9}"/>
              </a:ext>
            </a:extLst>
          </p:cNvPr>
          <p:cNvSpPr/>
          <p:nvPr/>
        </p:nvSpPr>
        <p:spPr>
          <a:xfrm>
            <a:off x="2768600" y="2952555"/>
            <a:ext cx="5212080" cy="4591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5" name="Rectangle 4">
            <a:extLst>
              <a:ext uri="{FF2B5EF4-FFF2-40B4-BE49-F238E27FC236}">
                <a16:creationId xmlns:a16="http://schemas.microsoft.com/office/drawing/2014/main" id="{4FEFFEA5-8B1A-9D77-FF18-F1B609F092A6}"/>
              </a:ext>
            </a:extLst>
          </p:cNvPr>
          <p:cNvSpPr/>
          <p:nvPr/>
        </p:nvSpPr>
        <p:spPr>
          <a:xfrm>
            <a:off x="1244600" y="2934970"/>
            <a:ext cx="1066800" cy="4591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6" name="Rectangle 5">
            <a:extLst>
              <a:ext uri="{FF2B5EF4-FFF2-40B4-BE49-F238E27FC236}">
                <a16:creationId xmlns:a16="http://schemas.microsoft.com/office/drawing/2014/main" id="{C613351D-E034-85DF-1348-BC9359378F62}"/>
              </a:ext>
            </a:extLst>
          </p:cNvPr>
          <p:cNvSpPr/>
          <p:nvPr/>
        </p:nvSpPr>
        <p:spPr>
          <a:xfrm>
            <a:off x="8026400" y="2807145"/>
            <a:ext cx="2717642" cy="56510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1" name="Rectangle 10">
            <a:extLst>
              <a:ext uri="{FF2B5EF4-FFF2-40B4-BE49-F238E27FC236}">
                <a16:creationId xmlns:a16="http://schemas.microsoft.com/office/drawing/2014/main" id="{F1D3F508-24F9-DB6C-4177-76DE9FD3A4B6}"/>
              </a:ext>
            </a:extLst>
          </p:cNvPr>
          <p:cNvSpPr/>
          <p:nvPr/>
        </p:nvSpPr>
        <p:spPr>
          <a:xfrm>
            <a:off x="2768600" y="7772400"/>
            <a:ext cx="5505450" cy="15927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 name="Rectangle 11">
            <a:extLst>
              <a:ext uri="{FF2B5EF4-FFF2-40B4-BE49-F238E27FC236}">
                <a16:creationId xmlns:a16="http://schemas.microsoft.com/office/drawing/2014/main" id="{7B9CBD79-9F91-8599-7230-536D44D97D3E}"/>
              </a:ext>
            </a:extLst>
          </p:cNvPr>
          <p:cNvSpPr/>
          <p:nvPr/>
        </p:nvSpPr>
        <p:spPr>
          <a:xfrm rot="19339904">
            <a:off x="557189" y="8281061"/>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3" name="Rectangle 12">
            <a:extLst>
              <a:ext uri="{FF2B5EF4-FFF2-40B4-BE49-F238E27FC236}">
                <a16:creationId xmlns:a16="http://schemas.microsoft.com/office/drawing/2014/main" id="{9E2AA6DA-A2FC-D3EB-B6D7-0A638CADBCC2}"/>
              </a:ext>
            </a:extLst>
          </p:cNvPr>
          <p:cNvSpPr/>
          <p:nvPr/>
        </p:nvSpPr>
        <p:spPr>
          <a:xfrm rot="19339904">
            <a:off x="49256" y="8277332"/>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4" name="Rectangle 13">
            <a:extLst>
              <a:ext uri="{FF2B5EF4-FFF2-40B4-BE49-F238E27FC236}">
                <a16:creationId xmlns:a16="http://schemas.microsoft.com/office/drawing/2014/main" id="{504CDDE3-0FCD-AFBA-569F-E447CCD06033}"/>
              </a:ext>
            </a:extLst>
          </p:cNvPr>
          <p:cNvSpPr/>
          <p:nvPr/>
        </p:nvSpPr>
        <p:spPr>
          <a:xfrm rot="19339904">
            <a:off x="1487791" y="8317296"/>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5" name="Rectangle 14">
            <a:extLst>
              <a:ext uri="{FF2B5EF4-FFF2-40B4-BE49-F238E27FC236}">
                <a16:creationId xmlns:a16="http://schemas.microsoft.com/office/drawing/2014/main" id="{91F94756-286B-DCA1-6929-5DC18968F45A}"/>
              </a:ext>
            </a:extLst>
          </p:cNvPr>
          <p:cNvSpPr/>
          <p:nvPr/>
        </p:nvSpPr>
        <p:spPr>
          <a:xfrm rot="19339904">
            <a:off x="1837913" y="8436429"/>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6" name="Picture 15" descr="A screenshot of a graph&#10;&#10;Description automatically generated">
            <a:extLst>
              <a:ext uri="{FF2B5EF4-FFF2-40B4-BE49-F238E27FC236}">
                <a16:creationId xmlns:a16="http://schemas.microsoft.com/office/drawing/2014/main" id="{70547583-C9AB-31BD-6E76-FD7E8DD9EA0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r="13347"/>
          <a:stretch/>
        </p:blipFill>
        <p:spPr>
          <a:xfrm>
            <a:off x="641508" y="2807145"/>
            <a:ext cx="10102534" cy="6557962"/>
          </a:xfrm>
          <a:prstGeom prst="rect">
            <a:avLst/>
          </a:prstGeom>
        </p:spPr>
      </p:pic>
      <p:sp>
        <p:nvSpPr>
          <p:cNvPr id="17" name="TextBox 16">
            <a:extLst>
              <a:ext uri="{FF2B5EF4-FFF2-40B4-BE49-F238E27FC236}">
                <a16:creationId xmlns:a16="http://schemas.microsoft.com/office/drawing/2014/main" id="{903F7DD2-60AF-F8EF-6570-D7692C43BC11}"/>
              </a:ext>
            </a:extLst>
          </p:cNvPr>
          <p:cNvSpPr txBox="1"/>
          <p:nvPr/>
        </p:nvSpPr>
        <p:spPr>
          <a:xfrm>
            <a:off x="704692"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8" name="TextBox 17">
            <a:extLst>
              <a:ext uri="{FF2B5EF4-FFF2-40B4-BE49-F238E27FC236}">
                <a16:creationId xmlns:a16="http://schemas.microsoft.com/office/drawing/2014/main" id="{D80B621F-C4F2-94FD-6051-DFEF6C55E389}"/>
              </a:ext>
            </a:extLst>
          </p:cNvPr>
          <p:cNvSpPr txBox="1"/>
          <p:nvPr/>
        </p:nvSpPr>
        <p:spPr>
          <a:xfrm>
            <a:off x="7874000"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8" name="Picture 7" descr="A screenshot of a graph&#10;&#10;Description automatically generated">
            <a:extLst>
              <a:ext uri="{FF2B5EF4-FFF2-40B4-BE49-F238E27FC236}">
                <a16:creationId xmlns:a16="http://schemas.microsoft.com/office/drawing/2014/main" id="{93E96257-5734-9ABA-6836-680A9207848E}"/>
              </a:ext>
            </a:extLst>
          </p:cNvPr>
          <p:cNvPicPr>
            <a:picLocks noChangeAspect="1"/>
          </p:cNvPicPr>
          <p:nvPr/>
        </p:nvPicPr>
        <p:blipFill rotWithShape="1">
          <a:blip r:embed="rId3">
            <a:extLst>
              <a:ext uri="{28A0092B-C50C-407E-A947-70E740481C1C}">
                <a14:useLocalDpi xmlns:a14="http://schemas.microsoft.com/office/drawing/2010/main" val="0"/>
              </a:ext>
            </a:extLst>
          </a:blip>
          <a:srcRect l="86413" t="31677" r="972" b="54279"/>
          <a:stretch/>
        </p:blipFill>
        <p:spPr>
          <a:xfrm>
            <a:off x="10742403" y="4216899"/>
            <a:ext cx="2260758" cy="1415773"/>
          </a:xfrm>
          <a:prstGeom prst="rect">
            <a:avLst/>
          </a:prstGeom>
        </p:spPr>
      </p:pic>
      <p:pic>
        <p:nvPicPr>
          <p:cNvPr id="9" name="Picture 8" descr="A screenshot of a graph&#10;&#10;Description automatically generated">
            <a:extLst>
              <a:ext uri="{FF2B5EF4-FFF2-40B4-BE49-F238E27FC236}">
                <a16:creationId xmlns:a16="http://schemas.microsoft.com/office/drawing/2014/main" id="{F4F40774-BDFE-DF3A-C7A3-8090AB3A6453}"/>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91" r="97566" b="50091"/>
          <a:stretch/>
        </p:blipFill>
        <p:spPr>
          <a:xfrm>
            <a:off x="249191" y="3200400"/>
            <a:ext cx="690609" cy="3847680"/>
          </a:xfrm>
          <a:prstGeom prst="rect">
            <a:avLst/>
          </a:prstGeom>
        </p:spPr>
      </p:pic>
    </p:spTree>
    <p:extLst>
      <p:ext uri="{BB962C8B-B14F-4D97-AF65-F5344CB8AC3E}">
        <p14:creationId xmlns:p14="http://schemas.microsoft.com/office/powerpoint/2010/main" val="2529688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pic>
        <p:nvPicPr>
          <p:cNvPr id="7" name="Picture 6" descr="A screenshot of a graph&#10;&#10;Description automatically generated">
            <a:extLst>
              <a:ext uri="{FF2B5EF4-FFF2-40B4-BE49-F238E27FC236}">
                <a16:creationId xmlns:a16="http://schemas.microsoft.com/office/drawing/2014/main" id="{8795BEA5-B06C-0430-1EED-4B6769F9E224}"/>
              </a:ext>
            </a:extLst>
          </p:cNvPr>
          <p:cNvPicPr>
            <a:picLocks noChangeAspect="1"/>
          </p:cNvPicPr>
          <p:nvPr/>
        </p:nvPicPr>
        <p:blipFill rotWithShape="1">
          <a:blip r:embed="rId3">
            <a:extLst>
              <a:ext uri="{28A0092B-C50C-407E-A947-70E740481C1C}">
                <a14:useLocalDpi xmlns:a14="http://schemas.microsoft.com/office/drawing/2010/main" val="0"/>
              </a:ext>
            </a:extLst>
          </a:blip>
          <a:srcRect r="13347"/>
          <a:stretch/>
        </p:blipFill>
        <p:spPr>
          <a:xfrm>
            <a:off x="641508" y="2807145"/>
            <a:ext cx="10102534" cy="6557962"/>
          </a:xfrm>
          <a:prstGeom prst="rect">
            <a:avLst/>
          </a:prstGeom>
        </p:spPr>
      </p:pic>
      <p:sp>
        <p:nvSpPr>
          <p:cNvPr id="3" name="Rectangle 2">
            <a:extLst>
              <a:ext uri="{FF2B5EF4-FFF2-40B4-BE49-F238E27FC236}">
                <a16:creationId xmlns:a16="http://schemas.microsoft.com/office/drawing/2014/main" id="{778A6A74-E596-204F-87CC-BD94AFFC5AD9}"/>
              </a:ext>
            </a:extLst>
          </p:cNvPr>
          <p:cNvSpPr/>
          <p:nvPr/>
        </p:nvSpPr>
        <p:spPr>
          <a:xfrm>
            <a:off x="2768600" y="2952555"/>
            <a:ext cx="5212080" cy="4591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5" name="Rectangle 4">
            <a:extLst>
              <a:ext uri="{FF2B5EF4-FFF2-40B4-BE49-F238E27FC236}">
                <a16:creationId xmlns:a16="http://schemas.microsoft.com/office/drawing/2014/main" id="{4FEFFEA5-8B1A-9D77-FF18-F1B609F092A6}"/>
              </a:ext>
            </a:extLst>
          </p:cNvPr>
          <p:cNvSpPr/>
          <p:nvPr/>
        </p:nvSpPr>
        <p:spPr>
          <a:xfrm>
            <a:off x="1244600" y="2934970"/>
            <a:ext cx="1066800" cy="4591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6" name="Rectangle 5">
            <a:extLst>
              <a:ext uri="{FF2B5EF4-FFF2-40B4-BE49-F238E27FC236}">
                <a16:creationId xmlns:a16="http://schemas.microsoft.com/office/drawing/2014/main" id="{C613351D-E034-85DF-1348-BC9359378F62}"/>
              </a:ext>
            </a:extLst>
          </p:cNvPr>
          <p:cNvSpPr/>
          <p:nvPr/>
        </p:nvSpPr>
        <p:spPr>
          <a:xfrm>
            <a:off x="8026400" y="2807145"/>
            <a:ext cx="2717642" cy="56510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1" name="Rectangle 10">
            <a:extLst>
              <a:ext uri="{FF2B5EF4-FFF2-40B4-BE49-F238E27FC236}">
                <a16:creationId xmlns:a16="http://schemas.microsoft.com/office/drawing/2014/main" id="{F1D3F508-24F9-DB6C-4177-76DE9FD3A4B6}"/>
              </a:ext>
            </a:extLst>
          </p:cNvPr>
          <p:cNvSpPr/>
          <p:nvPr/>
        </p:nvSpPr>
        <p:spPr>
          <a:xfrm>
            <a:off x="2768600" y="7772400"/>
            <a:ext cx="5505450" cy="15927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 name="Rectangle 11">
            <a:extLst>
              <a:ext uri="{FF2B5EF4-FFF2-40B4-BE49-F238E27FC236}">
                <a16:creationId xmlns:a16="http://schemas.microsoft.com/office/drawing/2014/main" id="{7B9CBD79-9F91-8599-7230-536D44D97D3E}"/>
              </a:ext>
            </a:extLst>
          </p:cNvPr>
          <p:cNvSpPr/>
          <p:nvPr/>
        </p:nvSpPr>
        <p:spPr>
          <a:xfrm rot="19339904">
            <a:off x="557189" y="8281061"/>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3" name="Rectangle 12">
            <a:extLst>
              <a:ext uri="{FF2B5EF4-FFF2-40B4-BE49-F238E27FC236}">
                <a16:creationId xmlns:a16="http://schemas.microsoft.com/office/drawing/2014/main" id="{9E2AA6DA-A2FC-D3EB-B6D7-0A638CADBCC2}"/>
              </a:ext>
            </a:extLst>
          </p:cNvPr>
          <p:cNvSpPr/>
          <p:nvPr/>
        </p:nvSpPr>
        <p:spPr>
          <a:xfrm rot="19339904">
            <a:off x="49256" y="8277332"/>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4" name="Rectangle 13">
            <a:extLst>
              <a:ext uri="{FF2B5EF4-FFF2-40B4-BE49-F238E27FC236}">
                <a16:creationId xmlns:a16="http://schemas.microsoft.com/office/drawing/2014/main" id="{504CDDE3-0FCD-AFBA-569F-E447CCD06033}"/>
              </a:ext>
            </a:extLst>
          </p:cNvPr>
          <p:cNvSpPr/>
          <p:nvPr/>
        </p:nvSpPr>
        <p:spPr>
          <a:xfrm rot="19339904">
            <a:off x="1487791" y="8317296"/>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5" name="Rectangle 14">
            <a:extLst>
              <a:ext uri="{FF2B5EF4-FFF2-40B4-BE49-F238E27FC236}">
                <a16:creationId xmlns:a16="http://schemas.microsoft.com/office/drawing/2014/main" id="{91F94756-286B-DCA1-6929-5DC18968F45A}"/>
              </a:ext>
            </a:extLst>
          </p:cNvPr>
          <p:cNvSpPr/>
          <p:nvPr/>
        </p:nvSpPr>
        <p:spPr>
          <a:xfrm rot="19339904">
            <a:off x="1837913" y="8436429"/>
            <a:ext cx="1748685" cy="281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6" name="Picture 15" descr="A screenshot of a graph&#10;&#10;Description automatically generated">
            <a:extLst>
              <a:ext uri="{FF2B5EF4-FFF2-40B4-BE49-F238E27FC236}">
                <a16:creationId xmlns:a16="http://schemas.microsoft.com/office/drawing/2014/main" id="{70547583-C9AB-31BD-6E76-FD7E8DD9EA0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r="13347"/>
          <a:stretch/>
        </p:blipFill>
        <p:spPr>
          <a:xfrm>
            <a:off x="641508" y="2807145"/>
            <a:ext cx="10102534" cy="6557962"/>
          </a:xfrm>
          <a:prstGeom prst="rect">
            <a:avLst/>
          </a:prstGeom>
        </p:spPr>
      </p:pic>
      <p:sp>
        <p:nvSpPr>
          <p:cNvPr id="17" name="TextBox 16">
            <a:extLst>
              <a:ext uri="{FF2B5EF4-FFF2-40B4-BE49-F238E27FC236}">
                <a16:creationId xmlns:a16="http://schemas.microsoft.com/office/drawing/2014/main" id="{903F7DD2-60AF-F8EF-6570-D7692C43BC11}"/>
              </a:ext>
            </a:extLst>
          </p:cNvPr>
          <p:cNvSpPr txBox="1"/>
          <p:nvPr/>
        </p:nvSpPr>
        <p:spPr>
          <a:xfrm>
            <a:off x="704692"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8" name="TextBox 17">
            <a:extLst>
              <a:ext uri="{FF2B5EF4-FFF2-40B4-BE49-F238E27FC236}">
                <a16:creationId xmlns:a16="http://schemas.microsoft.com/office/drawing/2014/main" id="{D80B621F-C4F2-94FD-6051-DFEF6C55E389}"/>
              </a:ext>
            </a:extLst>
          </p:cNvPr>
          <p:cNvSpPr txBox="1"/>
          <p:nvPr/>
        </p:nvSpPr>
        <p:spPr>
          <a:xfrm>
            <a:off x="7874000"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8" name="Picture 7" descr="A screenshot of a graph&#10;&#10;Description automatically generated">
            <a:extLst>
              <a:ext uri="{FF2B5EF4-FFF2-40B4-BE49-F238E27FC236}">
                <a16:creationId xmlns:a16="http://schemas.microsoft.com/office/drawing/2014/main" id="{93E96257-5734-9ABA-6836-680A9207848E}"/>
              </a:ext>
            </a:extLst>
          </p:cNvPr>
          <p:cNvPicPr>
            <a:picLocks noChangeAspect="1"/>
          </p:cNvPicPr>
          <p:nvPr/>
        </p:nvPicPr>
        <p:blipFill rotWithShape="1">
          <a:blip r:embed="rId3">
            <a:extLst>
              <a:ext uri="{28A0092B-C50C-407E-A947-70E740481C1C}">
                <a14:useLocalDpi xmlns:a14="http://schemas.microsoft.com/office/drawing/2010/main" val="0"/>
              </a:ext>
            </a:extLst>
          </a:blip>
          <a:srcRect l="86413" t="31677" r="972" b="54279"/>
          <a:stretch/>
        </p:blipFill>
        <p:spPr>
          <a:xfrm>
            <a:off x="10742403" y="4216899"/>
            <a:ext cx="2260758" cy="1415773"/>
          </a:xfrm>
          <a:prstGeom prst="rect">
            <a:avLst/>
          </a:prstGeom>
        </p:spPr>
      </p:pic>
      <p:pic>
        <p:nvPicPr>
          <p:cNvPr id="9" name="Picture 8" descr="A screenshot of a graph&#10;&#10;Description automatically generated">
            <a:extLst>
              <a:ext uri="{FF2B5EF4-FFF2-40B4-BE49-F238E27FC236}">
                <a16:creationId xmlns:a16="http://schemas.microsoft.com/office/drawing/2014/main" id="{F4F40774-BDFE-DF3A-C7A3-8090AB3A6453}"/>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91" r="97566" b="50091"/>
          <a:stretch/>
        </p:blipFill>
        <p:spPr>
          <a:xfrm>
            <a:off x="249191" y="3200400"/>
            <a:ext cx="690609" cy="3847680"/>
          </a:xfrm>
          <a:prstGeom prst="rect">
            <a:avLst/>
          </a:prstGeom>
        </p:spPr>
      </p:pic>
      <p:sp>
        <p:nvSpPr>
          <p:cNvPr id="4" name="Rectangle 3">
            <a:extLst>
              <a:ext uri="{FF2B5EF4-FFF2-40B4-BE49-F238E27FC236}">
                <a16:creationId xmlns:a16="http://schemas.microsoft.com/office/drawing/2014/main" id="{B6641994-796C-3CD6-8E4D-4CE07254D329}"/>
              </a:ext>
            </a:extLst>
          </p:cNvPr>
          <p:cNvSpPr/>
          <p:nvPr/>
        </p:nvSpPr>
        <p:spPr>
          <a:xfrm>
            <a:off x="2311400" y="4495800"/>
            <a:ext cx="457200" cy="26543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538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pic>
        <p:nvPicPr>
          <p:cNvPr id="7" name="Picture 6" descr="A screenshot of a graph&#10;&#10;Description automatically generated">
            <a:extLst>
              <a:ext uri="{FF2B5EF4-FFF2-40B4-BE49-F238E27FC236}">
                <a16:creationId xmlns:a16="http://schemas.microsoft.com/office/drawing/2014/main" id="{8795BEA5-B06C-0430-1EED-4B6769F9E224}"/>
              </a:ext>
            </a:extLst>
          </p:cNvPr>
          <p:cNvPicPr>
            <a:picLocks noChangeAspect="1"/>
          </p:cNvPicPr>
          <p:nvPr/>
        </p:nvPicPr>
        <p:blipFill rotWithShape="1">
          <a:blip r:embed="rId3">
            <a:extLst>
              <a:ext uri="{28A0092B-C50C-407E-A947-70E740481C1C}">
                <a14:useLocalDpi xmlns:a14="http://schemas.microsoft.com/office/drawing/2010/main" val="0"/>
              </a:ext>
            </a:extLst>
          </a:blip>
          <a:srcRect r="13128"/>
          <a:stretch/>
        </p:blipFill>
        <p:spPr>
          <a:xfrm>
            <a:off x="641508" y="2807145"/>
            <a:ext cx="10128092" cy="6557962"/>
          </a:xfrm>
          <a:prstGeom prst="rect">
            <a:avLst/>
          </a:prstGeom>
        </p:spPr>
      </p:pic>
      <p:sp>
        <p:nvSpPr>
          <p:cNvPr id="8" name="TextBox 7">
            <a:extLst>
              <a:ext uri="{FF2B5EF4-FFF2-40B4-BE49-F238E27FC236}">
                <a16:creationId xmlns:a16="http://schemas.microsoft.com/office/drawing/2014/main" id="{52AEFC14-5A8C-9B3A-8348-01CA59029F15}"/>
              </a:ext>
            </a:extLst>
          </p:cNvPr>
          <p:cNvSpPr txBox="1"/>
          <p:nvPr/>
        </p:nvSpPr>
        <p:spPr>
          <a:xfrm>
            <a:off x="704692"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FB076534-0563-2108-458B-0C4D95967C4B}"/>
              </a:ext>
            </a:extLst>
          </p:cNvPr>
          <p:cNvSpPr txBox="1"/>
          <p:nvPr/>
        </p:nvSpPr>
        <p:spPr>
          <a:xfrm>
            <a:off x="7874000"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3" name="Picture 2" descr="A screenshot of a graph&#10;&#10;Description automatically generated">
            <a:extLst>
              <a:ext uri="{FF2B5EF4-FFF2-40B4-BE49-F238E27FC236}">
                <a16:creationId xmlns:a16="http://schemas.microsoft.com/office/drawing/2014/main" id="{3DA3FF3B-C4BB-8226-4D0B-EF649D4BDB69}"/>
              </a:ext>
            </a:extLst>
          </p:cNvPr>
          <p:cNvPicPr>
            <a:picLocks noChangeAspect="1"/>
          </p:cNvPicPr>
          <p:nvPr/>
        </p:nvPicPr>
        <p:blipFill rotWithShape="1">
          <a:blip r:embed="rId3">
            <a:extLst>
              <a:ext uri="{28A0092B-C50C-407E-A947-70E740481C1C}">
                <a14:useLocalDpi xmlns:a14="http://schemas.microsoft.com/office/drawing/2010/main" val="0"/>
              </a:ext>
            </a:extLst>
          </a:blip>
          <a:srcRect l="86413" t="31677" r="972" b="54279"/>
          <a:stretch/>
        </p:blipFill>
        <p:spPr>
          <a:xfrm>
            <a:off x="10742403" y="4216899"/>
            <a:ext cx="2260758" cy="1415773"/>
          </a:xfrm>
          <a:prstGeom prst="rect">
            <a:avLst/>
          </a:prstGeom>
        </p:spPr>
      </p:pic>
      <p:pic>
        <p:nvPicPr>
          <p:cNvPr id="4" name="Picture 3" descr="A screenshot of a graph&#10;&#10;Description automatically generated">
            <a:extLst>
              <a:ext uri="{FF2B5EF4-FFF2-40B4-BE49-F238E27FC236}">
                <a16:creationId xmlns:a16="http://schemas.microsoft.com/office/drawing/2014/main" id="{1098DF5A-8BDF-7604-1E40-E21CCBA230BA}"/>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91" r="97566" b="50091"/>
          <a:stretch/>
        </p:blipFill>
        <p:spPr>
          <a:xfrm>
            <a:off x="249191" y="3200400"/>
            <a:ext cx="690609" cy="3847680"/>
          </a:xfrm>
          <a:prstGeom prst="rect">
            <a:avLst/>
          </a:prstGeom>
        </p:spPr>
      </p:pic>
    </p:spTree>
    <p:extLst>
      <p:ext uri="{BB962C8B-B14F-4D97-AF65-F5344CB8AC3E}">
        <p14:creationId xmlns:p14="http://schemas.microsoft.com/office/powerpoint/2010/main" val="325492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graph&#10;&#10;Description automatically generated">
            <a:extLst>
              <a:ext uri="{FF2B5EF4-FFF2-40B4-BE49-F238E27FC236}">
                <a16:creationId xmlns:a16="http://schemas.microsoft.com/office/drawing/2014/main" id="{5040A9EA-3559-1284-2551-D2A962AB9275}"/>
              </a:ext>
            </a:extLst>
          </p:cNvPr>
          <p:cNvPicPr>
            <a:picLocks noChangeAspect="1"/>
          </p:cNvPicPr>
          <p:nvPr/>
        </p:nvPicPr>
        <p:blipFill rotWithShape="1">
          <a:blip r:embed="rId3">
            <a:extLst>
              <a:ext uri="{28A0092B-C50C-407E-A947-70E740481C1C}">
                <a14:useLocalDpi xmlns:a14="http://schemas.microsoft.com/office/drawing/2010/main" val="0"/>
              </a:ext>
            </a:extLst>
          </a:blip>
          <a:srcRect r="13128"/>
          <a:stretch/>
        </p:blipFill>
        <p:spPr>
          <a:xfrm>
            <a:off x="641508" y="2807145"/>
            <a:ext cx="10128092" cy="6557962"/>
          </a:xfrm>
          <a:prstGeom prst="rect">
            <a:avLst/>
          </a:prstGeom>
        </p:spPr>
      </p:pic>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sp>
        <p:nvSpPr>
          <p:cNvPr id="8" name="TextBox 7">
            <a:extLst>
              <a:ext uri="{FF2B5EF4-FFF2-40B4-BE49-F238E27FC236}">
                <a16:creationId xmlns:a16="http://schemas.microsoft.com/office/drawing/2014/main" id="{52AEFC14-5A8C-9B3A-8348-01CA59029F15}"/>
              </a:ext>
            </a:extLst>
          </p:cNvPr>
          <p:cNvSpPr txBox="1"/>
          <p:nvPr/>
        </p:nvSpPr>
        <p:spPr>
          <a:xfrm>
            <a:off x="704692"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FB076534-0563-2108-458B-0C4D95967C4B}"/>
              </a:ext>
            </a:extLst>
          </p:cNvPr>
          <p:cNvSpPr txBox="1"/>
          <p:nvPr/>
        </p:nvSpPr>
        <p:spPr>
          <a:xfrm>
            <a:off x="7874000"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3" name="Picture 2" descr="A screenshot of a graph&#10;&#10;Description automatically generated">
            <a:extLst>
              <a:ext uri="{FF2B5EF4-FFF2-40B4-BE49-F238E27FC236}">
                <a16:creationId xmlns:a16="http://schemas.microsoft.com/office/drawing/2014/main" id="{3DA3FF3B-C4BB-8226-4D0B-EF649D4BDB69}"/>
              </a:ext>
            </a:extLst>
          </p:cNvPr>
          <p:cNvPicPr>
            <a:picLocks noChangeAspect="1"/>
          </p:cNvPicPr>
          <p:nvPr/>
        </p:nvPicPr>
        <p:blipFill rotWithShape="1">
          <a:blip r:embed="rId3">
            <a:extLst>
              <a:ext uri="{28A0092B-C50C-407E-A947-70E740481C1C}">
                <a14:useLocalDpi xmlns:a14="http://schemas.microsoft.com/office/drawing/2010/main" val="0"/>
              </a:ext>
            </a:extLst>
          </a:blip>
          <a:srcRect l="86413" t="31677" r="972" b="54279"/>
          <a:stretch/>
        </p:blipFill>
        <p:spPr>
          <a:xfrm>
            <a:off x="10742403" y="4216899"/>
            <a:ext cx="2260758" cy="1415773"/>
          </a:xfrm>
          <a:prstGeom prst="rect">
            <a:avLst/>
          </a:prstGeom>
        </p:spPr>
      </p:pic>
      <p:sp>
        <p:nvSpPr>
          <p:cNvPr id="4" name="Rectangle 3">
            <a:extLst>
              <a:ext uri="{FF2B5EF4-FFF2-40B4-BE49-F238E27FC236}">
                <a16:creationId xmlns:a16="http://schemas.microsoft.com/office/drawing/2014/main" id="{F99A8677-4AF8-E415-DF64-E338D5262A45}"/>
              </a:ext>
            </a:extLst>
          </p:cNvPr>
          <p:cNvSpPr/>
          <p:nvPr/>
        </p:nvSpPr>
        <p:spPr>
          <a:xfrm>
            <a:off x="1251518" y="2934970"/>
            <a:ext cx="6622482" cy="26543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graph&#10;&#10;Description automatically generated">
            <a:extLst>
              <a:ext uri="{FF2B5EF4-FFF2-40B4-BE49-F238E27FC236}">
                <a16:creationId xmlns:a16="http://schemas.microsoft.com/office/drawing/2014/main" id="{BB4EA4FD-C401-7286-15EC-75F4490F0770}"/>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91" r="97566" b="50091"/>
          <a:stretch/>
        </p:blipFill>
        <p:spPr>
          <a:xfrm>
            <a:off x="249191" y="3200400"/>
            <a:ext cx="690609" cy="3847680"/>
          </a:xfrm>
          <a:prstGeom prst="rect">
            <a:avLst/>
          </a:prstGeom>
        </p:spPr>
      </p:pic>
    </p:spTree>
    <p:extLst>
      <p:ext uri="{BB962C8B-B14F-4D97-AF65-F5344CB8AC3E}">
        <p14:creationId xmlns:p14="http://schemas.microsoft.com/office/powerpoint/2010/main" val="226007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How do demographic metrics, such as </a:t>
            </a:r>
            <a:r>
              <a:rPr lang="en-US" b="1" dirty="0">
                <a:latin typeface="Yu Gothic" panose="020B0400000000000000" pitchFamily="34" charset="-128"/>
                <a:ea typeface="Yu Gothic" panose="020B0400000000000000" pitchFamily="34" charset="-128"/>
              </a:rPr>
              <a:t>nucleotide</a:t>
            </a:r>
            <a:r>
              <a:rPr lang="en-US" dirty="0">
                <a:latin typeface="Yu Gothic" panose="020B0400000000000000" pitchFamily="34" charset="-128"/>
                <a:ea typeface="Yu Gothic" panose="020B0400000000000000" pitchFamily="34" charset="-128"/>
              </a:rPr>
              <a:t> diversity, differ by geography?</a:t>
            </a:r>
          </a:p>
        </p:txBody>
      </p:sp>
      <p:pic>
        <p:nvPicPr>
          <p:cNvPr id="7" name="Picture 6" descr="A screenshot of a graph&#10;&#10;Description automatically generated">
            <a:extLst>
              <a:ext uri="{FF2B5EF4-FFF2-40B4-BE49-F238E27FC236}">
                <a16:creationId xmlns:a16="http://schemas.microsoft.com/office/drawing/2014/main" id="{8795BEA5-B06C-0430-1EED-4B6769F9E224}"/>
              </a:ext>
            </a:extLst>
          </p:cNvPr>
          <p:cNvPicPr>
            <a:picLocks noChangeAspect="1"/>
          </p:cNvPicPr>
          <p:nvPr/>
        </p:nvPicPr>
        <p:blipFill rotWithShape="1">
          <a:blip r:embed="rId3">
            <a:extLst>
              <a:ext uri="{28A0092B-C50C-407E-A947-70E740481C1C}">
                <a14:useLocalDpi xmlns:a14="http://schemas.microsoft.com/office/drawing/2010/main" val="0"/>
              </a:ext>
            </a:extLst>
          </a:blip>
          <a:srcRect r="13128"/>
          <a:stretch/>
        </p:blipFill>
        <p:spPr>
          <a:xfrm>
            <a:off x="641508" y="2807145"/>
            <a:ext cx="10128092" cy="6557962"/>
          </a:xfrm>
          <a:prstGeom prst="rect">
            <a:avLst/>
          </a:prstGeom>
        </p:spPr>
      </p:pic>
      <p:sp>
        <p:nvSpPr>
          <p:cNvPr id="8" name="TextBox 7">
            <a:extLst>
              <a:ext uri="{FF2B5EF4-FFF2-40B4-BE49-F238E27FC236}">
                <a16:creationId xmlns:a16="http://schemas.microsoft.com/office/drawing/2014/main" id="{52AEFC14-5A8C-9B3A-8348-01CA59029F15}"/>
              </a:ext>
            </a:extLst>
          </p:cNvPr>
          <p:cNvSpPr txBox="1"/>
          <p:nvPr/>
        </p:nvSpPr>
        <p:spPr>
          <a:xfrm>
            <a:off x="704692"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FB076534-0563-2108-458B-0C4D95967C4B}"/>
              </a:ext>
            </a:extLst>
          </p:cNvPr>
          <p:cNvSpPr txBox="1"/>
          <p:nvPr/>
        </p:nvSpPr>
        <p:spPr>
          <a:xfrm>
            <a:off x="7874000" y="238097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3" name="Picture 2" descr="A screenshot of a graph&#10;&#10;Description automatically generated">
            <a:extLst>
              <a:ext uri="{FF2B5EF4-FFF2-40B4-BE49-F238E27FC236}">
                <a16:creationId xmlns:a16="http://schemas.microsoft.com/office/drawing/2014/main" id="{3DA3FF3B-C4BB-8226-4D0B-EF649D4BDB69}"/>
              </a:ext>
            </a:extLst>
          </p:cNvPr>
          <p:cNvPicPr>
            <a:picLocks noChangeAspect="1"/>
          </p:cNvPicPr>
          <p:nvPr/>
        </p:nvPicPr>
        <p:blipFill rotWithShape="1">
          <a:blip r:embed="rId3">
            <a:extLst>
              <a:ext uri="{28A0092B-C50C-407E-A947-70E740481C1C}">
                <a14:useLocalDpi xmlns:a14="http://schemas.microsoft.com/office/drawing/2010/main" val="0"/>
              </a:ext>
            </a:extLst>
          </a:blip>
          <a:srcRect l="86413" t="31677" r="972" b="54279"/>
          <a:stretch/>
        </p:blipFill>
        <p:spPr>
          <a:xfrm>
            <a:off x="10742403" y="4216899"/>
            <a:ext cx="2260758" cy="1415773"/>
          </a:xfrm>
          <a:prstGeom prst="rect">
            <a:avLst/>
          </a:prstGeom>
        </p:spPr>
      </p:pic>
      <p:sp>
        <p:nvSpPr>
          <p:cNvPr id="4" name="Rectangle 3">
            <a:extLst>
              <a:ext uri="{FF2B5EF4-FFF2-40B4-BE49-F238E27FC236}">
                <a16:creationId xmlns:a16="http://schemas.microsoft.com/office/drawing/2014/main" id="{F99A8677-4AF8-E415-DF64-E338D5262A45}"/>
              </a:ext>
            </a:extLst>
          </p:cNvPr>
          <p:cNvSpPr/>
          <p:nvPr/>
        </p:nvSpPr>
        <p:spPr>
          <a:xfrm>
            <a:off x="8534400" y="2934970"/>
            <a:ext cx="863600" cy="26543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1545CB41-CC2B-8041-B8B9-BE3EBF53B16B}"/>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91" r="97566" b="50091"/>
          <a:stretch/>
        </p:blipFill>
        <p:spPr>
          <a:xfrm>
            <a:off x="249191" y="3200400"/>
            <a:ext cx="690609" cy="3847680"/>
          </a:xfrm>
          <a:prstGeom prst="rect">
            <a:avLst/>
          </a:prstGeom>
        </p:spPr>
      </p:pic>
    </p:spTree>
    <p:extLst>
      <p:ext uri="{BB962C8B-B14F-4D97-AF65-F5344CB8AC3E}">
        <p14:creationId xmlns:p14="http://schemas.microsoft.com/office/powerpoint/2010/main" val="2263516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many bacteria live in people?</a:t>
            </a:r>
          </a:p>
        </p:txBody>
      </p:sp>
      <p:cxnSp>
        <p:nvCxnSpPr>
          <p:cNvPr id="3" name="Straight Arrow Connector 2">
            <a:extLst>
              <a:ext uri="{FF2B5EF4-FFF2-40B4-BE49-F238E27FC236}">
                <a16:creationId xmlns:a16="http://schemas.microsoft.com/office/drawing/2014/main" id="{2CE5A854-3002-017C-8B62-93B06F09ECEE}"/>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F28AC14-CCD3-ED1C-55FA-41F857CF2477}"/>
              </a:ext>
            </a:extLst>
          </p:cNvPr>
          <p:cNvCxnSpPr/>
          <p:nvPr/>
        </p:nvCxnSpPr>
        <p:spPr>
          <a:xfrm>
            <a:off x="607247" y="4307480"/>
            <a:ext cx="283464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180D54-3CDB-05E9-8649-74F68ABE9D89}"/>
              </a:ext>
            </a:extLst>
          </p:cNvPr>
          <p:cNvCxnSpPr/>
          <p:nvPr/>
        </p:nvCxnSpPr>
        <p:spPr>
          <a:xfrm>
            <a:off x="607247" y="4694342"/>
            <a:ext cx="283464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A4DFE9-303F-BFE3-5D16-EE654BD64940}"/>
              </a:ext>
            </a:extLst>
          </p:cNvPr>
          <p:cNvCxnSpPr/>
          <p:nvPr/>
        </p:nvCxnSpPr>
        <p:spPr>
          <a:xfrm>
            <a:off x="607247" y="5151542"/>
            <a:ext cx="283464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DD02AF-C50D-E65B-71E6-0E3D5E83476A}"/>
              </a:ext>
            </a:extLst>
          </p:cNvPr>
          <p:cNvCxnSpPr/>
          <p:nvPr/>
        </p:nvCxnSpPr>
        <p:spPr>
          <a:xfrm>
            <a:off x="607247" y="5608742"/>
            <a:ext cx="283464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0962FA-8B4E-ADBC-35EB-910F9F5099C7}"/>
              </a:ext>
            </a:extLst>
          </p:cNvPr>
          <p:cNvCxnSpPr/>
          <p:nvPr/>
        </p:nvCxnSpPr>
        <p:spPr>
          <a:xfrm>
            <a:off x="607247" y="5989742"/>
            <a:ext cx="283464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79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p:txBody>
          <a:bodyPr/>
          <a:lstStyle/>
          <a:p>
            <a:r>
              <a:rPr lang="en-US" dirty="0">
                <a:latin typeface="Yu Gothic" panose="020B0400000000000000" pitchFamily="34" charset="-128"/>
                <a:ea typeface="Yu Gothic" panose="020B0400000000000000" pitchFamily="34" charset="-128"/>
              </a:rPr>
              <a:t>The US National Census</a:t>
            </a:r>
          </a:p>
        </p:txBody>
      </p:sp>
      <p:pic>
        <p:nvPicPr>
          <p:cNvPr id="4" name="Picture 4" descr="📋 Clipboard Emoji">
            <a:extLst>
              <a:ext uri="{FF2B5EF4-FFF2-40B4-BE49-F238E27FC236}">
                <a16:creationId xmlns:a16="http://schemas.microsoft.com/office/drawing/2014/main" id="{44FE5974-B9B9-BE2E-4F63-03E48AE17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2397761"/>
            <a:ext cx="4184650" cy="418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52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many bacteria live in people?</a:t>
            </a:r>
          </a:p>
        </p:txBody>
      </p:sp>
      <p:cxnSp>
        <p:nvCxnSpPr>
          <p:cNvPr id="3" name="Straight Arrow Connector 2">
            <a:extLst>
              <a:ext uri="{FF2B5EF4-FFF2-40B4-BE49-F238E27FC236}">
                <a16:creationId xmlns:a16="http://schemas.microsoft.com/office/drawing/2014/main" id="{2CE5A854-3002-017C-8B62-93B06F09ECEE}"/>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F28AC14-CCD3-ED1C-55FA-41F857CF2477}"/>
              </a:ext>
            </a:extLst>
          </p:cNvPr>
          <p:cNvCxnSpPr/>
          <p:nvPr/>
        </p:nvCxnSpPr>
        <p:spPr>
          <a:xfrm>
            <a:off x="607247" y="4307480"/>
            <a:ext cx="283464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180D54-3CDB-05E9-8649-74F68ABE9D89}"/>
              </a:ext>
            </a:extLst>
          </p:cNvPr>
          <p:cNvCxnSpPr/>
          <p:nvPr/>
        </p:nvCxnSpPr>
        <p:spPr>
          <a:xfrm>
            <a:off x="607247" y="4694342"/>
            <a:ext cx="283464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A4DFE9-303F-BFE3-5D16-EE654BD64940}"/>
              </a:ext>
            </a:extLst>
          </p:cNvPr>
          <p:cNvCxnSpPr/>
          <p:nvPr/>
        </p:nvCxnSpPr>
        <p:spPr>
          <a:xfrm>
            <a:off x="607247" y="5151542"/>
            <a:ext cx="283464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DD02AF-C50D-E65B-71E6-0E3D5E83476A}"/>
              </a:ext>
            </a:extLst>
          </p:cNvPr>
          <p:cNvCxnSpPr/>
          <p:nvPr/>
        </p:nvCxnSpPr>
        <p:spPr>
          <a:xfrm>
            <a:off x="607247" y="5608742"/>
            <a:ext cx="283464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0962FA-8B4E-ADBC-35EB-910F9F5099C7}"/>
              </a:ext>
            </a:extLst>
          </p:cNvPr>
          <p:cNvCxnSpPr/>
          <p:nvPr/>
        </p:nvCxnSpPr>
        <p:spPr>
          <a:xfrm>
            <a:off x="607247" y="5989742"/>
            <a:ext cx="283464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F9F54BE1-22EF-A893-DF5B-4D9BED292AEA}"/>
              </a:ext>
            </a:extLst>
          </p:cNvPr>
          <p:cNvSpPr/>
          <p:nvPr/>
        </p:nvSpPr>
        <p:spPr>
          <a:xfrm rot="5400000">
            <a:off x="1822402" y="2218909"/>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itle 1">
            <a:extLst>
              <a:ext uri="{FF2B5EF4-FFF2-40B4-BE49-F238E27FC236}">
                <a16:creationId xmlns:a16="http://schemas.microsoft.com/office/drawing/2014/main" id="{1E62C163-F6C0-08A6-C54C-2E513742581A}"/>
              </a:ext>
            </a:extLst>
          </p:cNvPr>
          <p:cNvSpPr txBox="1">
            <a:spLocks/>
          </p:cNvSpPr>
          <p:nvPr/>
        </p:nvSpPr>
        <p:spPr>
          <a:xfrm>
            <a:off x="84931" y="2474459"/>
            <a:ext cx="3879272" cy="861774"/>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pPr algn="ctr"/>
            <a:r>
              <a:rPr lang="en-US" sz="2800" kern="0" dirty="0">
                <a:latin typeface="Yu Gothic" panose="020B0400000000000000" pitchFamily="34" charset="-128"/>
                <a:ea typeface="Yu Gothic" panose="020B0400000000000000" pitchFamily="34" charset="-128"/>
              </a:rPr>
              <a:t>One strain per species </a:t>
            </a:r>
          </a:p>
          <a:p>
            <a:pPr algn="ctr"/>
            <a:r>
              <a:rPr lang="en-US" sz="2800" kern="0" dirty="0">
                <a:latin typeface="Yu Gothic" panose="020B0400000000000000" pitchFamily="34" charset="-128"/>
                <a:ea typeface="Yu Gothic" panose="020B0400000000000000" pitchFamily="34" charset="-128"/>
              </a:rPr>
              <a:t>per host</a:t>
            </a:r>
          </a:p>
        </p:txBody>
      </p:sp>
    </p:spTree>
    <p:extLst>
      <p:ext uri="{BB962C8B-B14F-4D97-AF65-F5344CB8AC3E}">
        <p14:creationId xmlns:p14="http://schemas.microsoft.com/office/powerpoint/2010/main" val="2906020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compute the site-frequency-spectrum</a:t>
            </a:r>
          </a:p>
        </p:txBody>
      </p:sp>
      <p:cxnSp>
        <p:nvCxnSpPr>
          <p:cNvPr id="113" name="Straight Arrow Connector 112">
            <a:extLst>
              <a:ext uri="{FF2B5EF4-FFF2-40B4-BE49-F238E27FC236}">
                <a16:creationId xmlns:a16="http://schemas.microsoft.com/office/drawing/2014/main" id="{ABB411B5-B22C-DA5E-440B-BCE02937EE9C}"/>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F49CD43-6073-EF73-F5FC-32FB18D38C71}"/>
              </a:ext>
            </a:extLst>
          </p:cNvPr>
          <p:cNvCxnSpPr/>
          <p:nvPr/>
        </p:nvCxnSpPr>
        <p:spPr>
          <a:xfrm>
            <a:off x="607247" y="4307480"/>
            <a:ext cx="283464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B9B745-821F-3586-949C-CE449564021D}"/>
              </a:ext>
            </a:extLst>
          </p:cNvPr>
          <p:cNvCxnSpPr/>
          <p:nvPr/>
        </p:nvCxnSpPr>
        <p:spPr>
          <a:xfrm>
            <a:off x="607247" y="4694342"/>
            <a:ext cx="283464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0BBB416-A8E4-FE59-88E0-25B7D7020A30}"/>
              </a:ext>
            </a:extLst>
          </p:cNvPr>
          <p:cNvCxnSpPr/>
          <p:nvPr/>
        </p:nvCxnSpPr>
        <p:spPr>
          <a:xfrm>
            <a:off x="607247" y="5151542"/>
            <a:ext cx="283464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4DE941-AC86-DC0A-5991-152FA4F722F9}"/>
              </a:ext>
            </a:extLst>
          </p:cNvPr>
          <p:cNvCxnSpPr/>
          <p:nvPr/>
        </p:nvCxnSpPr>
        <p:spPr>
          <a:xfrm>
            <a:off x="607247" y="5608742"/>
            <a:ext cx="283464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AE46A9-D036-6CB4-E144-57C85A6010B4}"/>
              </a:ext>
            </a:extLst>
          </p:cNvPr>
          <p:cNvCxnSpPr/>
          <p:nvPr/>
        </p:nvCxnSpPr>
        <p:spPr>
          <a:xfrm>
            <a:off x="607247" y="5989742"/>
            <a:ext cx="283464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3F01725C-C98D-049A-3435-49E5D92BB0DE}"/>
              </a:ext>
            </a:extLst>
          </p:cNvPr>
          <p:cNvSpPr/>
          <p:nvPr/>
        </p:nvSpPr>
        <p:spPr>
          <a:xfrm rot="5400000">
            <a:off x="1822402" y="2218909"/>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itle 1">
            <a:extLst>
              <a:ext uri="{FF2B5EF4-FFF2-40B4-BE49-F238E27FC236}">
                <a16:creationId xmlns:a16="http://schemas.microsoft.com/office/drawing/2014/main" id="{FA9C7865-3B47-440B-0BF8-1A28BE5F56CE}"/>
              </a:ext>
            </a:extLst>
          </p:cNvPr>
          <p:cNvSpPr txBox="1">
            <a:spLocks/>
          </p:cNvSpPr>
          <p:nvPr/>
        </p:nvSpPr>
        <p:spPr>
          <a:xfrm>
            <a:off x="84931" y="2474459"/>
            <a:ext cx="3879272" cy="861774"/>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pPr algn="ctr"/>
            <a:r>
              <a:rPr lang="en-US" sz="2800" kern="0" dirty="0">
                <a:latin typeface="Yu Gothic" panose="020B0400000000000000" pitchFamily="34" charset="-128"/>
                <a:ea typeface="Yu Gothic" panose="020B0400000000000000" pitchFamily="34" charset="-128"/>
              </a:rPr>
              <a:t>One strain per species </a:t>
            </a:r>
          </a:p>
          <a:p>
            <a:pPr algn="ctr"/>
            <a:r>
              <a:rPr lang="en-US" sz="2800" kern="0" dirty="0">
                <a:latin typeface="Yu Gothic" panose="020B0400000000000000" pitchFamily="34" charset="-128"/>
                <a:ea typeface="Yu Gothic" panose="020B0400000000000000" pitchFamily="34" charset="-128"/>
              </a:rPr>
              <a:t>per host</a:t>
            </a:r>
          </a:p>
        </p:txBody>
      </p:sp>
      <p:sp>
        <p:nvSpPr>
          <p:cNvPr id="3" name="object 5">
            <a:extLst>
              <a:ext uri="{FF2B5EF4-FFF2-40B4-BE49-F238E27FC236}">
                <a16:creationId xmlns:a16="http://schemas.microsoft.com/office/drawing/2014/main" id="{90913698-5BE2-87CA-C62A-1B4166A5BDBF}"/>
              </a:ext>
            </a:extLst>
          </p:cNvPr>
          <p:cNvSpPr/>
          <p:nvPr/>
        </p:nvSpPr>
        <p:spPr>
          <a:xfrm>
            <a:off x="11960656" y="4984855"/>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 name="object 6">
            <a:extLst>
              <a:ext uri="{FF2B5EF4-FFF2-40B4-BE49-F238E27FC236}">
                <a16:creationId xmlns:a16="http://schemas.microsoft.com/office/drawing/2014/main" id="{C9775D25-4506-FC8E-706E-7062B7CDF6CA}"/>
              </a:ext>
            </a:extLst>
          </p:cNvPr>
          <p:cNvSpPr/>
          <p:nvPr/>
        </p:nvSpPr>
        <p:spPr>
          <a:xfrm>
            <a:off x="11465357"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 name="object 7">
            <a:extLst>
              <a:ext uri="{FF2B5EF4-FFF2-40B4-BE49-F238E27FC236}">
                <a16:creationId xmlns:a16="http://schemas.microsoft.com/office/drawing/2014/main" id="{DE9D008F-E0B3-5056-8768-BF8C1238B62F}"/>
              </a:ext>
            </a:extLst>
          </p:cNvPr>
          <p:cNvSpPr/>
          <p:nvPr/>
        </p:nvSpPr>
        <p:spPr>
          <a:xfrm>
            <a:off x="10970057"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8">
            <a:extLst>
              <a:ext uri="{FF2B5EF4-FFF2-40B4-BE49-F238E27FC236}">
                <a16:creationId xmlns:a16="http://schemas.microsoft.com/office/drawing/2014/main" id="{B957D69B-E70A-4633-3C9B-1CCF24DEDD63}"/>
              </a:ext>
            </a:extLst>
          </p:cNvPr>
          <p:cNvSpPr/>
          <p:nvPr/>
        </p:nvSpPr>
        <p:spPr>
          <a:xfrm>
            <a:off x="10474756"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7" name="object 9">
            <a:extLst>
              <a:ext uri="{FF2B5EF4-FFF2-40B4-BE49-F238E27FC236}">
                <a16:creationId xmlns:a16="http://schemas.microsoft.com/office/drawing/2014/main" id="{FADE8E6E-F47D-E00A-6F2C-893B6A338157}"/>
              </a:ext>
            </a:extLst>
          </p:cNvPr>
          <p:cNvSpPr/>
          <p:nvPr/>
        </p:nvSpPr>
        <p:spPr>
          <a:xfrm>
            <a:off x="9979456"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8" name="object 10">
            <a:extLst>
              <a:ext uri="{FF2B5EF4-FFF2-40B4-BE49-F238E27FC236}">
                <a16:creationId xmlns:a16="http://schemas.microsoft.com/office/drawing/2014/main" id="{79C7FE29-9F9A-ED7A-77B4-853D843C4D4E}"/>
              </a:ext>
            </a:extLst>
          </p:cNvPr>
          <p:cNvSpPr/>
          <p:nvPr/>
        </p:nvSpPr>
        <p:spPr>
          <a:xfrm>
            <a:off x="9484157"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 name="object 11">
            <a:extLst>
              <a:ext uri="{FF2B5EF4-FFF2-40B4-BE49-F238E27FC236}">
                <a16:creationId xmlns:a16="http://schemas.microsoft.com/office/drawing/2014/main" id="{8967C42C-1D15-83C5-BD63-8130D2BF1F4A}"/>
              </a:ext>
            </a:extLst>
          </p:cNvPr>
          <p:cNvSpPr/>
          <p:nvPr/>
        </p:nvSpPr>
        <p:spPr>
          <a:xfrm>
            <a:off x="8988857"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7" name="object 12">
            <a:extLst>
              <a:ext uri="{FF2B5EF4-FFF2-40B4-BE49-F238E27FC236}">
                <a16:creationId xmlns:a16="http://schemas.microsoft.com/office/drawing/2014/main" id="{E565BD72-D4D0-450F-4491-C4841EE26A4C}"/>
              </a:ext>
            </a:extLst>
          </p:cNvPr>
          <p:cNvSpPr/>
          <p:nvPr/>
        </p:nvSpPr>
        <p:spPr>
          <a:xfrm>
            <a:off x="8569759" y="498485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8" name="object 13">
            <a:extLst>
              <a:ext uri="{FF2B5EF4-FFF2-40B4-BE49-F238E27FC236}">
                <a16:creationId xmlns:a16="http://schemas.microsoft.com/office/drawing/2014/main" id="{80D5E429-EB35-A412-1F5D-B150E4F063E6}"/>
              </a:ext>
            </a:extLst>
          </p:cNvPr>
          <p:cNvSpPr/>
          <p:nvPr/>
        </p:nvSpPr>
        <p:spPr>
          <a:xfrm>
            <a:off x="9484156" y="4356205"/>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9" name="object 14">
            <a:extLst>
              <a:ext uri="{FF2B5EF4-FFF2-40B4-BE49-F238E27FC236}">
                <a16:creationId xmlns:a16="http://schemas.microsoft.com/office/drawing/2014/main" id="{CC6D0AC2-3DB0-6B26-8ECF-02AA2A47B60F}"/>
              </a:ext>
            </a:extLst>
          </p:cNvPr>
          <p:cNvSpPr/>
          <p:nvPr/>
        </p:nvSpPr>
        <p:spPr>
          <a:xfrm>
            <a:off x="8988857" y="435620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0" name="object 15">
            <a:extLst>
              <a:ext uri="{FF2B5EF4-FFF2-40B4-BE49-F238E27FC236}">
                <a16:creationId xmlns:a16="http://schemas.microsoft.com/office/drawing/2014/main" id="{51858062-D0B8-08D6-FA1F-F477CE740937}"/>
              </a:ext>
            </a:extLst>
          </p:cNvPr>
          <p:cNvSpPr/>
          <p:nvPr/>
        </p:nvSpPr>
        <p:spPr>
          <a:xfrm>
            <a:off x="8569759" y="435620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1" name="object 16">
            <a:extLst>
              <a:ext uri="{FF2B5EF4-FFF2-40B4-BE49-F238E27FC236}">
                <a16:creationId xmlns:a16="http://schemas.microsoft.com/office/drawing/2014/main" id="{2652B4D3-6224-2650-5988-A42BB2A3707E}"/>
              </a:ext>
            </a:extLst>
          </p:cNvPr>
          <p:cNvSpPr/>
          <p:nvPr/>
        </p:nvSpPr>
        <p:spPr>
          <a:xfrm>
            <a:off x="8988856" y="3727553"/>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2" name="object 17">
            <a:extLst>
              <a:ext uri="{FF2B5EF4-FFF2-40B4-BE49-F238E27FC236}">
                <a16:creationId xmlns:a16="http://schemas.microsoft.com/office/drawing/2014/main" id="{81E3CF5F-BB59-3D24-2EE1-B65F7F78C341}"/>
              </a:ext>
            </a:extLst>
          </p:cNvPr>
          <p:cNvSpPr/>
          <p:nvPr/>
        </p:nvSpPr>
        <p:spPr>
          <a:xfrm>
            <a:off x="8569759" y="3727553"/>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3" name="object 18">
            <a:extLst>
              <a:ext uri="{FF2B5EF4-FFF2-40B4-BE49-F238E27FC236}">
                <a16:creationId xmlns:a16="http://schemas.microsoft.com/office/drawing/2014/main" id="{4F2B77C2-1300-859B-9D75-8B6905AF2DF3}"/>
              </a:ext>
            </a:extLst>
          </p:cNvPr>
          <p:cNvSpPr/>
          <p:nvPr/>
        </p:nvSpPr>
        <p:spPr>
          <a:xfrm>
            <a:off x="8569759" y="3095389"/>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4" name="object 19">
            <a:extLst>
              <a:ext uri="{FF2B5EF4-FFF2-40B4-BE49-F238E27FC236}">
                <a16:creationId xmlns:a16="http://schemas.microsoft.com/office/drawing/2014/main" id="{0D779AB0-1BBA-DDE0-91D0-53D0F313CA4D}"/>
              </a:ext>
            </a:extLst>
          </p:cNvPr>
          <p:cNvSpPr txBox="1"/>
          <p:nvPr/>
        </p:nvSpPr>
        <p:spPr>
          <a:xfrm>
            <a:off x="8169707" y="5542068"/>
            <a:ext cx="300037" cy="125034"/>
          </a:xfrm>
          <a:prstGeom prst="rect">
            <a:avLst/>
          </a:prstGeom>
        </p:spPr>
        <p:txBody>
          <a:bodyPr vert="horz" wrap="square" lIns="0" tIns="9525" rIns="0" bIns="0" rtlCol="0">
            <a:spAutoFit/>
          </a:bodyPr>
          <a:lstStyle/>
          <a:p>
            <a:pPr marL="9525">
              <a:spcBef>
                <a:spcPts val="75"/>
              </a:spcBef>
            </a:pPr>
            <a:r>
              <a:rPr sz="750" spc="15" dirty="0">
                <a:latin typeface="Yu Gothic" panose="020B0400000000000000" pitchFamily="34" charset="-128"/>
                <a:ea typeface="Yu Gothic" panose="020B0400000000000000" pitchFamily="34" charset="-128"/>
                <a:cs typeface="Arial"/>
              </a:rPr>
              <a:t>0.00%</a:t>
            </a:r>
            <a:endParaRPr sz="750" dirty="0">
              <a:latin typeface="Yu Gothic" panose="020B0400000000000000" pitchFamily="34" charset="-128"/>
              <a:ea typeface="Yu Gothic" panose="020B0400000000000000" pitchFamily="34" charset="-128"/>
              <a:cs typeface="Arial"/>
            </a:endParaRPr>
          </a:p>
        </p:txBody>
      </p:sp>
      <p:sp>
        <p:nvSpPr>
          <p:cNvPr id="25" name="object 20">
            <a:extLst>
              <a:ext uri="{FF2B5EF4-FFF2-40B4-BE49-F238E27FC236}">
                <a16:creationId xmlns:a16="http://schemas.microsoft.com/office/drawing/2014/main" id="{8B9C284A-890F-B49E-D2E2-2BE3DD94AA5E}"/>
              </a:ext>
            </a:extLst>
          </p:cNvPr>
          <p:cNvSpPr txBox="1"/>
          <p:nvPr/>
        </p:nvSpPr>
        <p:spPr>
          <a:xfrm>
            <a:off x="8169707" y="4913417"/>
            <a:ext cx="300037" cy="125034"/>
          </a:xfrm>
          <a:prstGeom prst="rect">
            <a:avLst/>
          </a:prstGeom>
        </p:spPr>
        <p:txBody>
          <a:bodyPr vert="horz" wrap="square" lIns="0" tIns="9525" rIns="0" bIns="0" rtlCol="0">
            <a:spAutoFit/>
          </a:bodyPr>
          <a:lstStyle/>
          <a:p>
            <a:pPr marL="9525">
              <a:spcBef>
                <a:spcPts val="75"/>
              </a:spcBef>
            </a:pPr>
            <a:r>
              <a:rPr sz="750" spc="15" dirty="0">
                <a:latin typeface="Yu Gothic" panose="020B0400000000000000" pitchFamily="34" charset="-128"/>
                <a:ea typeface="Yu Gothic" panose="020B0400000000000000" pitchFamily="34" charset="-128"/>
                <a:cs typeface="Arial"/>
              </a:rPr>
              <a:t>7.50%</a:t>
            </a:r>
            <a:endParaRPr sz="750" dirty="0">
              <a:latin typeface="Yu Gothic" panose="020B0400000000000000" pitchFamily="34" charset="-128"/>
              <a:ea typeface="Yu Gothic" panose="020B0400000000000000" pitchFamily="34" charset="-128"/>
              <a:cs typeface="Arial"/>
            </a:endParaRPr>
          </a:p>
        </p:txBody>
      </p:sp>
      <p:sp>
        <p:nvSpPr>
          <p:cNvPr id="26" name="object 21">
            <a:extLst>
              <a:ext uri="{FF2B5EF4-FFF2-40B4-BE49-F238E27FC236}">
                <a16:creationId xmlns:a16="http://schemas.microsoft.com/office/drawing/2014/main" id="{7A8499BE-E100-CFD7-380F-8767B3FFFFE2}"/>
              </a:ext>
            </a:extLst>
          </p:cNvPr>
          <p:cNvSpPr txBox="1"/>
          <p:nvPr/>
        </p:nvSpPr>
        <p:spPr>
          <a:xfrm>
            <a:off x="8112557" y="4284768"/>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15.00%</a:t>
            </a:r>
            <a:endParaRPr sz="750" dirty="0">
              <a:latin typeface="Yu Gothic" panose="020B0400000000000000" pitchFamily="34" charset="-128"/>
              <a:ea typeface="Yu Gothic" panose="020B0400000000000000" pitchFamily="34" charset="-128"/>
              <a:cs typeface="Arial"/>
            </a:endParaRPr>
          </a:p>
        </p:txBody>
      </p:sp>
      <p:sp>
        <p:nvSpPr>
          <p:cNvPr id="27" name="object 22">
            <a:extLst>
              <a:ext uri="{FF2B5EF4-FFF2-40B4-BE49-F238E27FC236}">
                <a16:creationId xmlns:a16="http://schemas.microsoft.com/office/drawing/2014/main" id="{A78FBC09-5269-56D9-D1E3-EA2A65CA383D}"/>
              </a:ext>
            </a:extLst>
          </p:cNvPr>
          <p:cNvSpPr txBox="1"/>
          <p:nvPr/>
        </p:nvSpPr>
        <p:spPr>
          <a:xfrm>
            <a:off x="8112557" y="3656118"/>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22.50%</a:t>
            </a:r>
            <a:endParaRPr sz="750" dirty="0">
              <a:latin typeface="Yu Gothic" panose="020B0400000000000000" pitchFamily="34" charset="-128"/>
              <a:ea typeface="Yu Gothic" panose="020B0400000000000000" pitchFamily="34" charset="-128"/>
              <a:cs typeface="Arial"/>
            </a:endParaRPr>
          </a:p>
        </p:txBody>
      </p:sp>
      <p:sp>
        <p:nvSpPr>
          <p:cNvPr id="28" name="object 23">
            <a:extLst>
              <a:ext uri="{FF2B5EF4-FFF2-40B4-BE49-F238E27FC236}">
                <a16:creationId xmlns:a16="http://schemas.microsoft.com/office/drawing/2014/main" id="{68755EC1-05CC-B41D-C5DF-059D9373BDA2}"/>
              </a:ext>
            </a:extLst>
          </p:cNvPr>
          <p:cNvSpPr txBox="1"/>
          <p:nvPr/>
        </p:nvSpPr>
        <p:spPr>
          <a:xfrm>
            <a:off x="8112557" y="3036993"/>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30.00%</a:t>
            </a:r>
            <a:endParaRPr sz="750" dirty="0">
              <a:latin typeface="Yu Gothic" panose="020B0400000000000000" pitchFamily="34" charset="-128"/>
              <a:ea typeface="Yu Gothic" panose="020B0400000000000000" pitchFamily="34" charset="-128"/>
              <a:cs typeface="Arial"/>
            </a:endParaRPr>
          </a:p>
        </p:txBody>
      </p:sp>
      <p:sp>
        <p:nvSpPr>
          <p:cNvPr id="29" name="object 24">
            <a:extLst>
              <a:ext uri="{FF2B5EF4-FFF2-40B4-BE49-F238E27FC236}">
                <a16:creationId xmlns:a16="http://schemas.microsoft.com/office/drawing/2014/main" id="{C71FAC24-43E9-07CC-D8C8-9D113CA65F78}"/>
              </a:ext>
            </a:extLst>
          </p:cNvPr>
          <p:cNvSpPr/>
          <p:nvPr/>
        </p:nvSpPr>
        <p:spPr>
          <a:xfrm>
            <a:off x="8564996" y="5613505"/>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0" name="object 25">
            <a:extLst>
              <a:ext uri="{FF2B5EF4-FFF2-40B4-BE49-F238E27FC236}">
                <a16:creationId xmlns:a16="http://schemas.microsoft.com/office/drawing/2014/main" id="{C02EA9EB-68F1-44FE-A58B-E7B261958246}"/>
              </a:ext>
            </a:extLst>
          </p:cNvPr>
          <p:cNvSpPr txBox="1"/>
          <p:nvPr/>
        </p:nvSpPr>
        <p:spPr>
          <a:xfrm>
            <a:off x="10741456"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5</a:t>
            </a:r>
            <a:endParaRPr sz="1200" dirty="0">
              <a:latin typeface="Yu Gothic" panose="020B0400000000000000" pitchFamily="34" charset="-128"/>
              <a:ea typeface="Yu Gothic" panose="020B0400000000000000" pitchFamily="34" charset="-128"/>
              <a:cs typeface="Arial"/>
            </a:endParaRPr>
          </a:p>
        </p:txBody>
      </p:sp>
      <p:sp>
        <p:nvSpPr>
          <p:cNvPr id="31" name="object 26">
            <a:extLst>
              <a:ext uri="{FF2B5EF4-FFF2-40B4-BE49-F238E27FC236}">
                <a16:creationId xmlns:a16="http://schemas.microsoft.com/office/drawing/2014/main" id="{B53F77CD-D29B-B925-7BCE-341DA45B0648}"/>
              </a:ext>
            </a:extLst>
          </p:cNvPr>
          <p:cNvSpPr txBox="1"/>
          <p:nvPr/>
        </p:nvSpPr>
        <p:spPr>
          <a:xfrm>
            <a:off x="11236756"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6</a:t>
            </a:r>
            <a:endParaRPr sz="1200" dirty="0">
              <a:latin typeface="Yu Gothic" panose="020B0400000000000000" pitchFamily="34" charset="-128"/>
              <a:ea typeface="Yu Gothic" panose="020B0400000000000000" pitchFamily="34" charset="-128"/>
              <a:cs typeface="Arial"/>
            </a:endParaRPr>
          </a:p>
        </p:txBody>
      </p:sp>
      <p:sp>
        <p:nvSpPr>
          <p:cNvPr id="32" name="object 27">
            <a:extLst>
              <a:ext uri="{FF2B5EF4-FFF2-40B4-BE49-F238E27FC236}">
                <a16:creationId xmlns:a16="http://schemas.microsoft.com/office/drawing/2014/main" id="{CC4C5C9A-DA61-4AFA-5677-1182F5D3249A}"/>
              </a:ext>
            </a:extLst>
          </p:cNvPr>
          <p:cNvSpPr txBox="1"/>
          <p:nvPr/>
        </p:nvSpPr>
        <p:spPr>
          <a:xfrm>
            <a:off x="11732056"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7</a:t>
            </a:r>
            <a:endParaRPr sz="1200" dirty="0">
              <a:latin typeface="Yu Gothic" panose="020B0400000000000000" pitchFamily="34" charset="-128"/>
              <a:ea typeface="Yu Gothic" panose="020B0400000000000000" pitchFamily="34" charset="-128"/>
              <a:cs typeface="Arial"/>
            </a:endParaRPr>
          </a:p>
        </p:txBody>
      </p:sp>
      <p:sp>
        <p:nvSpPr>
          <p:cNvPr id="33" name="object 28">
            <a:extLst>
              <a:ext uri="{FF2B5EF4-FFF2-40B4-BE49-F238E27FC236}">
                <a16:creationId xmlns:a16="http://schemas.microsoft.com/office/drawing/2014/main" id="{4BCDAD22-C17A-7188-2C18-0C5C65975632}"/>
              </a:ext>
            </a:extLst>
          </p:cNvPr>
          <p:cNvSpPr txBox="1"/>
          <p:nvPr/>
        </p:nvSpPr>
        <p:spPr>
          <a:xfrm>
            <a:off x="12227355"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8</a:t>
            </a:r>
            <a:endParaRPr sz="1200" dirty="0">
              <a:latin typeface="Yu Gothic" panose="020B0400000000000000" pitchFamily="34" charset="-128"/>
              <a:ea typeface="Yu Gothic" panose="020B0400000000000000" pitchFamily="34" charset="-128"/>
              <a:cs typeface="Arial"/>
            </a:endParaRPr>
          </a:p>
        </p:txBody>
      </p:sp>
      <p:sp>
        <p:nvSpPr>
          <p:cNvPr id="34" name="object 29">
            <a:extLst>
              <a:ext uri="{FF2B5EF4-FFF2-40B4-BE49-F238E27FC236}">
                <a16:creationId xmlns:a16="http://schemas.microsoft.com/office/drawing/2014/main" id="{BA7D1917-0D23-5D53-4F79-C3169EDE3F81}"/>
              </a:ext>
            </a:extLst>
          </p:cNvPr>
          <p:cNvSpPr/>
          <p:nvPr/>
        </p:nvSpPr>
        <p:spPr>
          <a:xfrm>
            <a:off x="8636432" y="3170086"/>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5" name="object 30">
            <a:extLst>
              <a:ext uri="{FF2B5EF4-FFF2-40B4-BE49-F238E27FC236}">
                <a16:creationId xmlns:a16="http://schemas.microsoft.com/office/drawing/2014/main" id="{35B5FD9E-F70D-39B9-DF01-29A82CAC244D}"/>
              </a:ext>
            </a:extLst>
          </p:cNvPr>
          <p:cNvSpPr/>
          <p:nvPr/>
        </p:nvSpPr>
        <p:spPr>
          <a:xfrm>
            <a:off x="9131731" y="3971689"/>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6" name="object 31">
            <a:extLst>
              <a:ext uri="{FF2B5EF4-FFF2-40B4-BE49-F238E27FC236}">
                <a16:creationId xmlns:a16="http://schemas.microsoft.com/office/drawing/2014/main" id="{A3A3B860-2051-5895-DE2A-3D2F15DD3DBC}"/>
              </a:ext>
            </a:extLst>
          </p:cNvPr>
          <p:cNvSpPr/>
          <p:nvPr/>
        </p:nvSpPr>
        <p:spPr>
          <a:xfrm>
            <a:off x="9627031" y="4275243"/>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7" name="object 32">
            <a:extLst>
              <a:ext uri="{FF2B5EF4-FFF2-40B4-BE49-F238E27FC236}">
                <a16:creationId xmlns:a16="http://schemas.microsoft.com/office/drawing/2014/main" id="{AE58F761-8B24-5B47-87DC-2EDD7B8C0F1C}"/>
              </a:ext>
            </a:extLst>
          </p:cNvPr>
          <p:cNvSpPr/>
          <p:nvPr/>
        </p:nvSpPr>
        <p:spPr>
          <a:xfrm>
            <a:off x="10122331" y="4561198"/>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8" name="object 33">
            <a:extLst>
              <a:ext uri="{FF2B5EF4-FFF2-40B4-BE49-F238E27FC236}">
                <a16:creationId xmlns:a16="http://schemas.microsoft.com/office/drawing/2014/main" id="{6180E292-1C03-396B-A8F3-A64DC856D591}"/>
              </a:ext>
            </a:extLst>
          </p:cNvPr>
          <p:cNvSpPr/>
          <p:nvPr/>
        </p:nvSpPr>
        <p:spPr>
          <a:xfrm>
            <a:off x="10617632" y="4893986"/>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9" name="object 34">
            <a:extLst>
              <a:ext uri="{FF2B5EF4-FFF2-40B4-BE49-F238E27FC236}">
                <a16:creationId xmlns:a16="http://schemas.microsoft.com/office/drawing/2014/main" id="{275CB4C1-691C-7A28-E51D-F2069A9AB8AA}"/>
              </a:ext>
            </a:extLst>
          </p:cNvPr>
          <p:cNvSpPr/>
          <p:nvPr/>
        </p:nvSpPr>
        <p:spPr>
          <a:xfrm>
            <a:off x="11112931" y="5100697"/>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0" name="object 35">
            <a:extLst>
              <a:ext uri="{FF2B5EF4-FFF2-40B4-BE49-F238E27FC236}">
                <a16:creationId xmlns:a16="http://schemas.microsoft.com/office/drawing/2014/main" id="{6E99FCD0-70BD-B097-3624-C998C2291FDA}"/>
              </a:ext>
            </a:extLst>
          </p:cNvPr>
          <p:cNvSpPr/>
          <p:nvPr/>
        </p:nvSpPr>
        <p:spPr>
          <a:xfrm>
            <a:off x="11608231" y="5274987"/>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36">
            <a:extLst>
              <a:ext uri="{FF2B5EF4-FFF2-40B4-BE49-F238E27FC236}">
                <a16:creationId xmlns:a16="http://schemas.microsoft.com/office/drawing/2014/main" id="{4BD5A25D-9B40-6103-E702-1A07BCC0B7AB}"/>
              </a:ext>
            </a:extLst>
          </p:cNvPr>
          <p:cNvSpPr/>
          <p:nvPr/>
        </p:nvSpPr>
        <p:spPr>
          <a:xfrm>
            <a:off x="12103531" y="5376088"/>
            <a:ext cx="352425" cy="232655"/>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40">
            <a:extLst>
              <a:ext uri="{FF2B5EF4-FFF2-40B4-BE49-F238E27FC236}">
                <a16:creationId xmlns:a16="http://schemas.microsoft.com/office/drawing/2014/main" id="{B654FBE8-33BC-7A5B-F421-73E2767E728B}"/>
              </a:ext>
            </a:extLst>
          </p:cNvPr>
          <p:cNvSpPr txBox="1"/>
          <p:nvPr/>
        </p:nvSpPr>
        <p:spPr>
          <a:xfrm>
            <a:off x="8607856" y="5589312"/>
            <a:ext cx="1853565" cy="261611"/>
          </a:xfrm>
          <a:prstGeom prst="rect">
            <a:avLst/>
          </a:prstGeom>
        </p:spPr>
        <p:txBody>
          <a:bodyPr vert="horz" wrap="square" lIns="0" tIns="76201" rIns="0" bIns="0" rtlCol="0">
            <a:spAutoFit/>
          </a:bodyPr>
          <a:lstStyle/>
          <a:p>
            <a:pPr marL="40481" algn="ctr">
              <a:spcBef>
                <a:spcPts val="599"/>
              </a:spcBef>
              <a:tabLst>
                <a:tab pos="535779" algn="l"/>
                <a:tab pos="1031076" algn="l"/>
                <a:tab pos="1526375" algn="l"/>
              </a:tabLst>
            </a:pPr>
            <a:r>
              <a:rPr sz="1200" spc="-4" dirty="0">
                <a:latin typeface="Yu Gothic" panose="020B0400000000000000" pitchFamily="34" charset="-128"/>
                <a:ea typeface="Yu Gothic" panose="020B0400000000000000" pitchFamily="34" charset="-128"/>
                <a:cs typeface="Arial"/>
              </a:rPr>
              <a:t>1	2	3	4</a:t>
            </a:r>
            <a:endParaRPr lang="en-US" sz="1200" spc="-4" dirty="0">
              <a:latin typeface="Yu Gothic" panose="020B0400000000000000" pitchFamily="34" charset="-128"/>
              <a:ea typeface="Yu Gothic" panose="020B0400000000000000" pitchFamily="34" charset="-128"/>
              <a:cs typeface="Arial"/>
            </a:endParaRPr>
          </a:p>
        </p:txBody>
      </p:sp>
      <p:sp>
        <p:nvSpPr>
          <p:cNvPr id="43" name="Rectangle 42">
            <a:extLst>
              <a:ext uri="{FF2B5EF4-FFF2-40B4-BE49-F238E27FC236}">
                <a16:creationId xmlns:a16="http://schemas.microsoft.com/office/drawing/2014/main" id="{F4F34428-E9E0-9A18-7391-69308CB60263}"/>
              </a:ext>
            </a:extLst>
          </p:cNvPr>
          <p:cNvSpPr/>
          <p:nvPr/>
        </p:nvSpPr>
        <p:spPr>
          <a:xfrm>
            <a:off x="8311961" y="5861155"/>
            <a:ext cx="4468467" cy="300082"/>
          </a:xfrm>
          <a:prstGeom prst="rect">
            <a:avLst/>
          </a:prstGeom>
        </p:spPr>
        <p:txBody>
          <a:bodyPr wrap="none">
            <a:spAutoFit/>
          </a:bodyPr>
          <a:lstStyle/>
          <a:p>
            <a:pPr algn="ctr">
              <a:spcBef>
                <a:spcPts val="660"/>
              </a:spcBef>
            </a:pPr>
            <a:r>
              <a:rPr lang="fr-FR" sz="1350" spc="-19" dirty="0">
                <a:latin typeface="Yu Gothic" panose="020B0400000000000000" pitchFamily="34" charset="-128"/>
                <a:ea typeface="Yu Gothic" panose="020B0400000000000000" pitchFamily="34" charset="-128"/>
                <a:cs typeface="Arial"/>
              </a:rPr>
              <a:t>Mutation class (Singletons, doubletons, tripletons, etc.)</a:t>
            </a:r>
            <a:endParaRPr lang="fr-FR" sz="1350" dirty="0">
              <a:latin typeface="Yu Gothic" panose="020B0400000000000000" pitchFamily="34" charset="-128"/>
              <a:ea typeface="Yu Gothic" panose="020B0400000000000000" pitchFamily="34" charset="-128"/>
              <a:cs typeface="Arial"/>
            </a:endParaRPr>
          </a:p>
        </p:txBody>
      </p:sp>
      <p:sp>
        <p:nvSpPr>
          <p:cNvPr id="44" name="Rectangle 43">
            <a:extLst>
              <a:ext uri="{FF2B5EF4-FFF2-40B4-BE49-F238E27FC236}">
                <a16:creationId xmlns:a16="http://schemas.microsoft.com/office/drawing/2014/main" id="{F528D0B3-73B5-ABA2-88F1-F0AF5D16E664}"/>
              </a:ext>
            </a:extLst>
          </p:cNvPr>
          <p:cNvSpPr/>
          <p:nvPr/>
        </p:nvSpPr>
        <p:spPr>
          <a:xfrm rot="16200000">
            <a:off x="6910474" y="4155052"/>
            <a:ext cx="1862305" cy="300082"/>
          </a:xfrm>
          <a:prstGeom prst="rect">
            <a:avLst/>
          </a:prstGeom>
        </p:spPr>
        <p:txBody>
          <a:bodyPr wrap="none">
            <a:spAutoFit/>
          </a:bodyPr>
          <a:lstStyle/>
          <a:p>
            <a:pPr algn="ctr">
              <a:spcBef>
                <a:spcPts val="660"/>
              </a:spcBef>
            </a:pPr>
            <a:r>
              <a:rPr lang="fr-FR" sz="1350" spc="-19" dirty="0">
                <a:latin typeface="Yu Gothic" panose="020B0400000000000000" pitchFamily="34" charset="-128"/>
                <a:ea typeface="Yu Gothic" panose="020B0400000000000000" pitchFamily="34" charset="-128"/>
                <a:cs typeface="Arial"/>
              </a:rPr>
              <a:t>Proportion of variants</a:t>
            </a:r>
            <a:endParaRPr lang="fr-FR" sz="1350" dirty="0">
              <a:latin typeface="Yu Gothic" panose="020B0400000000000000" pitchFamily="34" charset="-128"/>
              <a:ea typeface="Yu Gothic" panose="020B0400000000000000" pitchFamily="34" charset="-128"/>
              <a:cs typeface="Arial"/>
            </a:endParaRPr>
          </a:p>
        </p:txBody>
      </p:sp>
      <p:sp>
        <p:nvSpPr>
          <p:cNvPr id="45" name="object 7">
            <a:extLst>
              <a:ext uri="{FF2B5EF4-FFF2-40B4-BE49-F238E27FC236}">
                <a16:creationId xmlns:a16="http://schemas.microsoft.com/office/drawing/2014/main" id="{9CA0368C-8270-21C7-3CC8-AC62DE456055}"/>
              </a:ext>
            </a:extLst>
          </p:cNvPr>
          <p:cNvSpPr/>
          <p:nvPr/>
        </p:nvSpPr>
        <p:spPr>
          <a:xfrm>
            <a:off x="10970056" y="4984855"/>
            <a:ext cx="1554480"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39850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compute the site-frequency-spectrum</a:t>
            </a:r>
          </a:p>
        </p:txBody>
      </p:sp>
      <p:cxnSp>
        <p:nvCxnSpPr>
          <p:cNvPr id="113" name="Straight Arrow Connector 112">
            <a:extLst>
              <a:ext uri="{FF2B5EF4-FFF2-40B4-BE49-F238E27FC236}">
                <a16:creationId xmlns:a16="http://schemas.microsoft.com/office/drawing/2014/main" id="{ABB411B5-B22C-DA5E-440B-BCE02937EE9C}"/>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F49CD43-6073-EF73-F5FC-32FB18D38C71}"/>
              </a:ext>
            </a:extLst>
          </p:cNvPr>
          <p:cNvCxnSpPr/>
          <p:nvPr/>
        </p:nvCxnSpPr>
        <p:spPr>
          <a:xfrm>
            <a:off x="607247" y="4307480"/>
            <a:ext cx="283464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B9B745-821F-3586-949C-CE449564021D}"/>
              </a:ext>
            </a:extLst>
          </p:cNvPr>
          <p:cNvCxnSpPr/>
          <p:nvPr/>
        </p:nvCxnSpPr>
        <p:spPr>
          <a:xfrm>
            <a:off x="607247" y="4694342"/>
            <a:ext cx="283464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0BBB416-A8E4-FE59-88E0-25B7D7020A30}"/>
              </a:ext>
            </a:extLst>
          </p:cNvPr>
          <p:cNvCxnSpPr/>
          <p:nvPr/>
        </p:nvCxnSpPr>
        <p:spPr>
          <a:xfrm>
            <a:off x="607247" y="5151542"/>
            <a:ext cx="283464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4DE941-AC86-DC0A-5991-152FA4F722F9}"/>
              </a:ext>
            </a:extLst>
          </p:cNvPr>
          <p:cNvCxnSpPr/>
          <p:nvPr/>
        </p:nvCxnSpPr>
        <p:spPr>
          <a:xfrm>
            <a:off x="607247" y="5608742"/>
            <a:ext cx="283464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AE46A9-D036-6CB4-E144-57C85A6010B4}"/>
              </a:ext>
            </a:extLst>
          </p:cNvPr>
          <p:cNvCxnSpPr/>
          <p:nvPr/>
        </p:nvCxnSpPr>
        <p:spPr>
          <a:xfrm>
            <a:off x="607247" y="5989742"/>
            <a:ext cx="283464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3F01725C-C98D-049A-3435-49E5D92BB0DE}"/>
              </a:ext>
            </a:extLst>
          </p:cNvPr>
          <p:cNvSpPr/>
          <p:nvPr/>
        </p:nvSpPr>
        <p:spPr>
          <a:xfrm rot="5400000">
            <a:off x="1822402" y="2218909"/>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itle 1">
            <a:extLst>
              <a:ext uri="{FF2B5EF4-FFF2-40B4-BE49-F238E27FC236}">
                <a16:creationId xmlns:a16="http://schemas.microsoft.com/office/drawing/2014/main" id="{FA9C7865-3B47-440B-0BF8-1A28BE5F56CE}"/>
              </a:ext>
            </a:extLst>
          </p:cNvPr>
          <p:cNvSpPr txBox="1">
            <a:spLocks/>
          </p:cNvSpPr>
          <p:nvPr/>
        </p:nvSpPr>
        <p:spPr>
          <a:xfrm>
            <a:off x="84931" y="2474459"/>
            <a:ext cx="3879272" cy="861774"/>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pPr algn="ctr"/>
            <a:r>
              <a:rPr lang="en-US" sz="2800" kern="0" dirty="0">
                <a:latin typeface="Yu Gothic" panose="020B0400000000000000" pitchFamily="34" charset="-128"/>
                <a:ea typeface="Yu Gothic" panose="020B0400000000000000" pitchFamily="34" charset="-128"/>
              </a:rPr>
              <a:t>One strain per species </a:t>
            </a:r>
          </a:p>
          <a:p>
            <a:pPr algn="ctr"/>
            <a:r>
              <a:rPr lang="en-US" sz="2800" kern="0" dirty="0">
                <a:latin typeface="Yu Gothic" panose="020B0400000000000000" pitchFamily="34" charset="-128"/>
                <a:ea typeface="Yu Gothic" panose="020B0400000000000000" pitchFamily="34" charset="-128"/>
              </a:rPr>
              <a:t>per host</a:t>
            </a:r>
          </a:p>
        </p:txBody>
      </p:sp>
      <p:sp>
        <p:nvSpPr>
          <p:cNvPr id="3" name="object 5">
            <a:extLst>
              <a:ext uri="{FF2B5EF4-FFF2-40B4-BE49-F238E27FC236}">
                <a16:creationId xmlns:a16="http://schemas.microsoft.com/office/drawing/2014/main" id="{90913698-5BE2-87CA-C62A-1B4166A5BDBF}"/>
              </a:ext>
            </a:extLst>
          </p:cNvPr>
          <p:cNvSpPr/>
          <p:nvPr/>
        </p:nvSpPr>
        <p:spPr>
          <a:xfrm>
            <a:off x="11960656" y="4984855"/>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 name="object 6">
            <a:extLst>
              <a:ext uri="{FF2B5EF4-FFF2-40B4-BE49-F238E27FC236}">
                <a16:creationId xmlns:a16="http://schemas.microsoft.com/office/drawing/2014/main" id="{C9775D25-4506-FC8E-706E-7062B7CDF6CA}"/>
              </a:ext>
            </a:extLst>
          </p:cNvPr>
          <p:cNvSpPr/>
          <p:nvPr/>
        </p:nvSpPr>
        <p:spPr>
          <a:xfrm>
            <a:off x="11465357"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 name="object 7">
            <a:extLst>
              <a:ext uri="{FF2B5EF4-FFF2-40B4-BE49-F238E27FC236}">
                <a16:creationId xmlns:a16="http://schemas.microsoft.com/office/drawing/2014/main" id="{DE9D008F-E0B3-5056-8768-BF8C1238B62F}"/>
              </a:ext>
            </a:extLst>
          </p:cNvPr>
          <p:cNvSpPr/>
          <p:nvPr/>
        </p:nvSpPr>
        <p:spPr>
          <a:xfrm>
            <a:off x="10970056" y="4984855"/>
            <a:ext cx="1554480"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8">
            <a:extLst>
              <a:ext uri="{FF2B5EF4-FFF2-40B4-BE49-F238E27FC236}">
                <a16:creationId xmlns:a16="http://schemas.microsoft.com/office/drawing/2014/main" id="{B957D69B-E70A-4633-3C9B-1CCF24DEDD63}"/>
              </a:ext>
            </a:extLst>
          </p:cNvPr>
          <p:cNvSpPr/>
          <p:nvPr/>
        </p:nvSpPr>
        <p:spPr>
          <a:xfrm>
            <a:off x="10474756"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7" name="object 9">
            <a:extLst>
              <a:ext uri="{FF2B5EF4-FFF2-40B4-BE49-F238E27FC236}">
                <a16:creationId xmlns:a16="http://schemas.microsoft.com/office/drawing/2014/main" id="{FADE8E6E-F47D-E00A-6F2C-893B6A338157}"/>
              </a:ext>
            </a:extLst>
          </p:cNvPr>
          <p:cNvSpPr/>
          <p:nvPr/>
        </p:nvSpPr>
        <p:spPr>
          <a:xfrm>
            <a:off x="9979456"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8" name="object 10">
            <a:extLst>
              <a:ext uri="{FF2B5EF4-FFF2-40B4-BE49-F238E27FC236}">
                <a16:creationId xmlns:a16="http://schemas.microsoft.com/office/drawing/2014/main" id="{79C7FE29-9F9A-ED7A-77B4-853D843C4D4E}"/>
              </a:ext>
            </a:extLst>
          </p:cNvPr>
          <p:cNvSpPr/>
          <p:nvPr/>
        </p:nvSpPr>
        <p:spPr>
          <a:xfrm>
            <a:off x="9484157"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 name="object 11">
            <a:extLst>
              <a:ext uri="{FF2B5EF4-FFF2-40B4-BE49-F238E27FC236}">
                <a16:creationId xmlns:a16="http://schemas.microsoft.com/office/drawing/2014/main" id="{8967C42C-1D15-83C5-BD63-8130D2BF1F4A}"/>
              </a:ext>
            </a:extLst>
          </p:cNvPr>
          <p:cNvSpPr/>
          <p:nvPr/>
        </p:nvSpPr>
        <p:spPr>
          <a:xfrm>
            <a:off x="8988857" y="498485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7" name="object 12">
            <a:extLst>
              <a:ext uri="{FF2B5EF4-FFF2-40B4-BE49-F238E27FC236}">
                <a16:creationId xmlns:a16="http://schemas.microsoft.com/office/drawing/2014/main" id="{E565BD72-D4D0-450F-4491-C4841EE26A4C}"/>
              </a:ext>
            </a:extLst>
          </p:cNvPr>
          <p:cNvSpPr/>
          <p:nvPr/>
        </p:nvSpPr>
        <p:spPr>
          <a:xfrm>
            <a:off x="8569759" y="498485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8" name="object 13">
            <a:extLst>
              <a:ext uri="{FF2B5EF4-FFF2-40B4-BE49-F238E27FC236}">
                <a16:creationId xmlns:a16="http://schemas.microsoft.com/office/drawing/2014/main" id="{80D5E429-EB35-A412-1F5D-B150E4F063E6}"/>
              </a:ext>
            </a:extLst>
          </p:cNvPr>
          <p:cNvSpPr/>
          <p:nvPr/>
        </p:nvSpPr>
        <p:spPr>
          <a:xfrm>
            <a:off x="9484156" y="4356205"/>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9" name="object 14">
            <a:extLst>
              <a:ext uri="{FF2B5EF4-FFF2-40B4-BE49-F238E27FC236}">
                <a16:creationId xmlns:a16="http://schemas.microsoft.com/office/drawing/2014/main" id="{CC6D0AC2-3DB0-6B26-8ECF-02AA2A47B60F}"/>
              </a:ext>
            </a:extLst>
          </p:cNvPr>
          <p:cNvSpPr/>
          <p:nvPr/>
        </p:nvSpPr>
        <p:spPr>
          <a:xfrm>
            <a:off x="8988857" y="435620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0" name="object 15">
            <a:extLst>
              <a:ext uri="{FF2B5EF4-FFF2-40B4-BE49-F238E27FC236}">
                <a16:creationId xmlns:a16="http://schemas.microsoft.com/office/drawing/2014/main" id="{51858062-D0B8-08D6-FA1F-F477CE740937}"/>
              </a:ext>
            </a:extLst>
          </p:cNvPr>
          <p:cNvSpPr/>
          <p:nvPr/>
        </p:nvSpPr>
        <p:spPr>
          <a:xfrm>
            <a:off x="8569759" y="435620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1" name="object 16">
            <a:extLst>
              <a:ext uri="{FF2B5EF4-FFF2-40B4-BE49-F238E27FC236}">
                <a16:creationId xmlns:a16="http://schemas.microsoft.com/office/drawing/2014/main" id="{2652B4D3-6224-2650-5988-A42BB2A3707E}"/>
              </a:ext>
            </a:extLst>
          </p:cNvPr>
          <p:cNvSpPr/>
          <p:nvPr/>
        </p:nvSpPr>
        <p:spPr>
          <a:xfrm>
            <a:off x="8988856" y="3727553"/>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2" name="object 17">
            <a:extLst>
              <a:ext uri="{FF2B5EF4-FFF2-40B4-BE49-F238E27FC236}">
                <a16:creationId xmlns:a16="http://schemas.microsoft.com/office/drawing/2014/main" id="{81E3CF5F-BB59-3D24-2EE1-B65F7F78C341}"/>
              </a:ext>
            </a:extLst>
          </p:cNvPr>
          <p:cNvSpPr/>
          <p:nvPr/>
        </p:nvSpPr>
        <p:spPr>
          <a:xfrm>
            <a:off x="8569759" y="3727553"/>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3" name="object 18">
            <a:extLst>
              <a:ext uri="{FF2B5EF4-FFF2-40B4-BE49-F238E27FC236}">
                <a16:creationId xmlns:a16="http://schemas.microsoft.com/office/drawing/2014/main" id="{4F2B77C2-1300-859B-9D75-8B6905AF2DF3}"/>
              </a:ext>
            </a:extLst>
          </p:cNvPr>
          <p:cNvSpPr/>
          <p:nvPr/>
        </p:nvSpPr>
        <p:spPr>
          <a:xfrm>
            <a:off x="8569759" y="3095389"/>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4" name="object 19">
            <a:extLst>
              <a:ext uri="{FF2B5EF4-FFF2-40B4-BE49-F238E27FC236}">
                <a16:creationId xmlns:a16="http://schemas.microsoft.com/office/drawing/2014/main" id="{0D779AB0-1BBA-DDE0-91D0-53D0F313CA4D}"/>
              </a:ext>
            </a:extLst>
          </p:cNvPr>
          <p:cNvSpPr txBox="1"/>
          <p:nvPr/>
        </p:nvSpPr>
        <p:spPr>
          <a:xfrm>
            <a:off x="8169707" y="5542068"/>
            <a:ext cx="300037" cy="125034"/>
          </a:xfrm>
          <a:prstGeom prst="rect">
            <a:avLst/>
          </a:prstGeom>
        </p:spPr>
        <p:txBody>
          <a:bodyPr vert="horz" wrap="square" lIns="0" tIns="9525" rIns="0" bIns="0" rtlCol="0">
            <a:spAutoFit/>
          </a:bodyPr>
          <a:lstStyle/>
          <a:p>
            <a:pPr marL="9525">
              <a:spcBef>
                <a:spcPts val="75"/>
              </a:spcBef>
            </a:pPr>
            <a:r>
              <a:rPr sz="750" spc="15" dirty="0">
                <a:latin typeface="Yu Gothic" panose="020B0400000000000000" pitchFamily="34" charset="-128"/>
                <a:ea typeface="Yu Gothic" panose="020B0400000000000000" pitchFamily="34" charset="-128"/>
                <a:cs typeface="Arial"/>
              </a:rPr>
              <a:t>0.00%</a:t>
            </a:r>
            <a:endParaRPr sz="750" dirty="0">
              <a:latin typeface="Yu Gothic" panose="020B0400000000000000" pitchFamily="34" charset="-128"/>
              <a:ea typeface="Yu Gothic" panose="020B0400000000000000" pitchFamily="34" charset="-128"/>
              <a:cs typeface="Arial"/>
            </a:endParaRPr>
          </a:p>
        </p:txBody>
      </p:sp>
      <p:sp>
        <p:nvSpPr>
          <p:cNvPr id="25" name="object 20">
            <a:extLst>
              <a:ext uri="{FF2B5EF4-FFF2-40B4-BE49-F238E27FC236}">
                <a16:creationId xmlns:a16="http://schemas.microsoft.com/office/drawing/2014/main" id="{8B9C284A-890F-B49E-D2E2-2BE3DD94AA5E}"/>
              </a:ext>
            </a:extLst>
          </p:cNvPr>
          <p:cNvSpPr txBox="1"/>
          <p:nvPr/>
        </p:nvSpPr>
        <p:spPr>
          <a:xfrm>
            <a:off x="8169707" y="4913417"/>
            <a:ext cx="300037" cy="125034"/>
          </a:xfrm>
          <a:prstGeom prst="rect">
            <a:avLst/>
          </a:prstGeom>
        </p:spPr>
        <p:txBody>
          <a:bodyPr vert="horz" wrap="square" lIns="0" tIns="9525" rIns="0" bIns="0" rtlCol="0">
            <a:spAutoFit/>
          </a:bodyPr>
          <a:lstStyle/>
          <a:p>
            <a:pPr marL="9525">
              <a:spcBef>
                <a:spcPts val="75"/>
              </a:spcBef>
            </a:pPr>
            <a:r>
              <a:rPr sz="750" spc="15" dirty="0">
                <a:latin typeface="Yu Gothic" panose="020B0400000000000000" pitchFamily="34" charset="-128"/>
                <a:ea typeface="Yu Gothic" panose="020B0400000000000000" pitchFamily="34" charset="-128"/>
                <a:cs typeface="Arial"/>
              </a:rPr>
              <a:t>7.50%</a:t>
            </a:r>
            <a:endParaRPr sz="750" dirty="0">
              <a:latin typeface="Yu Gothic" panose="020B0400000000000000" pitchFamily="34" charset="-128"/>
              <a:ea typeface="Yu Gothic" panose="020B0400000000000000" pitchFamily="34" charset="-128"/>
              <a:cs typeface="Arial"/>
            </a:endParaRPr>
          </a:p>
        </p:txBody>
      </p:sp>
      <p:sp>
        <p:nvSpPr>
          <p:cNvPr id="26" name="object 21">
            <a:extLst>
              <a:ext uri="{FF2B5EF4-FFF2-40B4-BE49-F238E27FC236}">
                <a16:creationId xmlns:a16="http://schemas.microsoft.com/office/drawing/2014/main" id="{7A8499BE-E100-CFD7-380F-8767B3FFFFE2}"/>
              </a:ext>
            </a:extLst>
          </p:cNvPr>
          <p:cNvSpPr txBox="1"/>
          <p:nvPr/>
        </p:nvSpPr>
        <p:spPr>
          <a:xfrm>
            <a:off x="8112557" y="4284768"/>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15.00%</a:t>
            </a:r>
            <a:endParaRPr sz="750" dirty="0">
              <a:latin typeface="Yu Gothic" panose="020B0400000000000000" pitchFamily="34" charset="-128"/>
              <a:ea typeface="Yu Gothic" panose="020B0400000000000000" pitchFamily="34" charset="-128"/>
              <a:cs typeface="Arial"/>
            </a:endParaRPr>
          </a:p>
        </p:txBody>
      </p:sp>
      <p:sp>
        <p:nvSpPr>
          <p:cNvPr id="27" name="object 22">
            <a:extLst>
              <a:ext uri="{FF2B5EF4-FFF2-40B4-BE49-F238E27FC236}">
                <a16:creationId xmlns:a16="http://schemas.microsoft.com/office/drawing/2014/main" id="{A78FBC09-5269-56D9-D1E3-EA2A65CA383D}"/>
              </a:ext>
            </a:extLst>
          </p:cNvPr>
          <p:cNvSpPr txBox="1"/>
          <p:nvPr/>
        </p:nvSpPr>
        <p:spPr>
          <a:xfrm>
            <a:off x="8112557" y="3656118"/>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22.50%</a:t>
            </a:r>
            <a:endParaRPr sz="750" dirty="0">
              <a:latin typeface="Yu Gothic" panose="020B0400000000000000" pitchFamily="34" charset="-128"/>
              <a:ea typeface="Yu Gothic" panose="020B0400000000000000" pitchFamily="34" charset="-128"/>
              <a:cs typeface="Arial"/>
            </a:endParaRPr>
          </a:p>
        </p:txBody>
      </p:sp>
      <p:sp>
        <p:nvSpPr>
          <p:cNvPr id="28" name="object 23">
            <a:extLst>
              <a:ext uri="{FF2B5EF4-FFF2-40B4-BE49-F238E27FC236}">
                <a16:creationId xmlns:a16="http://schemas.microsoft.com/office/drawing/2014/main" id="{68755EC1-05CC-B41D-C5DF-059D9373BDA2}"/>
              </a:ext>
            </a:extLst>
          </p:cNvPr>
          <p:cNvSpPr txBox="1"/>
          <p:nvPr/>
        </p:nvSpPr>
        <p:spPr>
          <a:xfrm>
            <a:off x="8112557" y="3036993"/>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30.00%</a:t>
            </a:r>
            <a:endParaRPr sz="750" dirty="0">
              <a:latin typeface="Yu Gothic" panose="020B0400000000000000" pitchFamily="34" charset="-128"/>
              <a:ea typeface="Yu Gothic" panose="020B0400000000000000" pitchFamily="34" charset="-128"/>
              <a:cs typeface="Arial"/>
            </a:endParaRPr>
          </a:p>
        </p:txBody>
      </p:sp>
      <p:sp>
        <p:nvSpPr>
          <p:cNvPr id="29" name="object 24">
            <a:extLst>
              <a:ext uri="{FF2B5EF4-FFF2-40B4-BE49-F238E27FC236}">
                <a16:creationId xmlns:a16="http://schemas.microsoft.com/office/drawing/2014/main" id="{C71FAC24-43E9-07CC-D8C8-9D113CA65F78}"/>
              </a:ext>
            </a:extLst>
          </p:cNvPr>
          <p:cNvSpPr/>
          <p:nvPr/>
        </p:nvSpPr>
        <p:spPr>
          <a:xfrm>
            <a:off x="8564996" y="5613505"/>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0" name="object 25">
            <a:extLst>
              <a:ext uri="{FF2B5EF4-FFF2-40B4-BE49-F238E27FC236}">
                <a16:creationId xmlns:a16="http://schemas.microsoft.com/office/drawing/2014/main" id="{C02EA9EB-68F1-44FE-A58B-E7B261958246}"/>
              </a:ext>
            </a:extLst>
          </p:cNvPr>
          <p:cNvSpPr txBox="1"/>
          <p:nvPr/>
        </p:nvSpPr>
        <p:spPr>
          <a:xfrm>
            <a:off x="10741456"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5</a:t>
            </a:r>
            <a:endParaRPr sz="1200" dirty="0">
              <a:latin typeface="Yu Gothic" panose="020B0400000000000000" pitchFamily="34" charset="-128"/>
              <a:ea typeface="Yu Gothic" panose="020B0400000000000000" pitchFamily="34" charset="-128"/>
              <a:cs typeface="Arial"/>
            </a:endParaRPr>
          </a:p>
        </p:txBody>
      </p:sp>
      <p:sp>
        <p:nvSpPr>
          <p:cNvPr id="31" name="object 26">
            <a:extLst>
              <a:ext uri="{FF2B5EF4-FFF2-40B4-BE49-F238E27FC236}">
                <a16:creationId xmlns:a16="http://schemas.microsoft.com/office/drawing/2014/main" id="{B53F77CD-D29B-B925-7BCE-341DA45B0648}"/>
              </a:ext>
            </a:extLst>
          </p:cNvPr>
          <p:cNvSpPr txBox="1"/>
          <p:nvPr/>
        </p:nvSpPr>
        <p:spPr>
          <a:xfrm>
            <a:off x="11236756"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6</a:t>
            </a:r>
            <a:endParaRPr sz="1200" dirty="0">
              <a:latin typeface="Yu Gothic" panose="020B0400000000000000" pitchFamily="34" charset="-128"/>
              <a:ea typeface="Yu Gothic" panose="020B0400000000000000" pitchFamily="34" charset="-128"/>
              <a:cs typeface="Arial"/>
            </a:endParaRPr>
          </a:p>
        </p:txBody>
      </p:sp>
      <p:sp>
        <p:nvSpPr>
          <p:cNvPr id="32" name="object 27">
            <a:extLst>
              <a:ext uri="{FF2B5EF4-FFF2-40B4-BE49-F238E27FC236}">
                <a16:creationId xmlns:a16="http://schemas.microsoft.com/office/drawing/2014/main" id="{CC4C5C9A-DA61-4AFA-5677-1182F5D3249A}"/>
              </a:ext>
            </a:extLst>
          </p:cNvPr>
          <p:cNvSpPr txBox="1"/>
          <p:nvPr/>
        </p:nvSpPr>
        <p:spPr>
          <a:xfrm>
            <a:off x="11732056"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7</a:t>
            </a:r>
            <a:endParaRPr sz="1200" dirty="0">
              <a:latin typeface="Yu Gothic" panose="020B0400000000000000" pitchFamily="34" charset="-128"/>
              <a:ea typeface="Yu Gothic" panose="020B0400000000000000" pitchFamily="34" charset="-128"/>
              <a:cs typeface="Arial"/>
            </a:endParaRPr>
          </a:p>
        </p:txBody>
      </p:sp>
      <p:sp>
        <p:nvSpPr>
          <p:cNvPr id="33" name="object 28">
            <a:extLst>
              <a:ext uri="{FF2B5EF4-FFF2-40B4-BE49-F238E27FC236}">
                <a16:creationId xmlns:a16="http://schemas.microsoft.com/office/drawing/2014/main" id="{4BCDAD22-C17A-7188-2C18-0C5C65975632}"/>
              </a:ext>
            </a:extLst>
          </p:cNvPr>
          <p:cNvSpPr txBox="1"/>
          <p:nvPr/>
        </p:nvSpPr>
        <p:spPr>
          <a:xfrm>
            <a:off x="12227355" y="5656368"/>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8</a:t>
            </a:r>
            <a:endParaRPr sz="1200" dirty="0">
              <a:latin typeface="Yu Gothic" panose="020B0400000000000000" pitchFamily="34" charset="-128"/>
              <a:ea typeface="Yu Gothic" panose="020B0400000000000000" pitchFamily="34" charset="-128"/>
              <a:cs typeface="Arial"/>
            </a:endParaRPr>
          </a:p>
        </p:txBody>
      </p:sp>
      <p:sp>
        <p:nvSpPr>
          <p:cNvPr id="34" name="object 29">
            <a:extLst>
              <a:ext uri="{FF2B5EF4-FFF2-40B4-BE49-F238E27FC236}">
                <a16:creationId xmlns:a16="http://schemas.microsoft.com/office/drawing/2014/main" id="{BA7D1917-0D23-5D53-4F79-C3169EDE3F81}"/>
              </a:ext>
            </a:extLst>
          </p:cNvPr>
          <p:cNvSpPr/>
          <p:nvPr/>
        </p:nvSpPr>
        <p:spPr>
          <a:xfrm>
            <a:off x="8636432" y="3170086"/>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5" name="object 30">
            <a:extLst>
              <a:ext uri="{FF2B5EF4-FFF2-40B4-BE49-F238E27FC236}">
                <a16:creationId xmlns:a16="http://schemas.microsoft.com/office/drawing/2014/main" id="{35B5FD9E-F70D-39B9-DF01-29A82CAC244D}"/>
              </a:ext>
            </a:extLst>
          </p:cNvPr>
          <p:cNvSpPr/>
          <p:nvPr/>
        </p:nvSpPr>
        <p:spPr>
          <a:xfrm>
            <a:off x="9131731" y="3971689"/>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6" name="object 31">
            <a:extLst>
              <a:ext uri="{FF2B5EF4-FFF2-40B4-BE49-F238E27FC236}">
                <a16:creationId xmlns:a16="http://schemas.microsoft.com/office/drawing/2014/main" id="{A3A3B860-2051-5895-DE2A-3D2F15DD3DBC}"/>
              </a:ext>
            </a:extLst>
          </p:cNvPr>
          <p:cNvSpPr/>
          <p:nvPr/>
        </p:nvSpPr>
        <p:spPr>
          <a:xfrm>
            <a:off x="9627031" y="4275243"/>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7" name="object 32">
            <a:extLst>
              <a:ext uri="{FF2B5EF4-FFF2-40B4-BE49-F238E27FC236}">
                <a16:creationId xmlns:a16="http://schemas.microsoft.com/office/drawing/2014/main" id="{AE58F761-8B24-5B47-87DC-2EDD7B8C0F1C}"/>
              </a:ext>
            </a:extLst>
          </p:cNvPr>
          <p:cNvSpPr/>
          <p:nvPr/>
        </p:nvSpPr>
        <p:spPr>
          <a:xfrm>
            <a:off x="10122331" y="4561198"/>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8" name="object 33">
            <a:extLst>
              <a:ext uri="{FF2B5EF4-FFF2-40B4-BE49-F238E27FC236}">
                <a16:creationId xmlns:a16="http://schemas.microsoft.com/office/drawing/2014/main" id="{6180E292-1C03-396B-A8F3-A64DC856D591}"/>
              </a:ext>
            </a:extLst>
          </p:cNvPr>
          <p:cNvSpPr/>
          <p:nvPr/>
        </p:nvSpPr>
        <p:spPr>
          <a:xfrm>
            <a:off x="10617632" y="4893986"/>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9" name="object 34">
            <a:extLst>
              <a:ext uri="{FF2B5EF4-FFF2-40B4-BE49-F238E27FC236}">
                <a16:creationId xmlns:a16="http://schemas.microsoft.com/office/drawing/2014/main" id="{275CB4C1-691C-7A28-E51D-F2069A9AB8AA}"/>
              </a:ext>
            </a:extLst>
          </p:cNvPr>
          <p:cNvSpPr/>
          <p:nvPr/>
        </p:nvSpPr>
        <p:spPr>
          <a:xfrm>
            <a:off x="11112931" y="5100697"/>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0" name="object 35">
            <a:extLst>
              <a:ext uri="{FF2B5EF4-FFF2-40B4-BE49-F238E27FC236}">
                <a16:creationId xmlns:a16="http://schemas.microsoft.com/office/drawing/2014/main" id="{6E99FCD0-70BD-B097-3624-C998C2291FDA}"/>
              </a:ext>
            </a:extLst>
          </p:cNvPr>
          <p:cNvSpPr/>
          <p:nvPr/>
        </p:nvSpPr>
        <p:spPr>
          <a:xfrm>
            <a:off x="11608231" y="5274987"/>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36">
            <a:extLst>
              <a:ext uri="{FF2B5EF4-FFF2-40B4-BE49-F238E27FC236}">
                <a16:creationId xmlns:a16="http://schemas.microsoft.com/office/drawing/2014/main" id="{4BD5A25D-9B40-6103-E702-1A07BCC0B7AB}"/>
              </a:ext>
            </a:extLst>
          </p:cNvPr>
          <p:cNvSpPr/>
          <p:nvPr/>
        </p:nvSpPr>
        <p:spPr>
          <a:xfrm>
            <a:off x="12103531" y="5376088"/>
            <a:ext cx="352425" cy="232655"/>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40">
            <a:extLst>
              <a:ext uri="{FF2B5EF4-FFF2-40B4-BE49-F238E27FC236}">
                <a16:creationId xmlns:a16="http://schemas.microsoft.com/office/drawing/2014/main" id="{B654FBE8-33BC-7A5B-F421-73E2767E728B}"/>
              </a:ext>
            </a:extLst>
          </p:cNvPr>
          <p:cNvSpPr txBox="1"/>
          <p:nvPr/>
        </p:nvSpPr>
        <p:spPr>
          <a:xfrm>
            <a:off x="8607856" y="5589312"/>
            <a:ext cx="1853565" cy="261611"/>
          </a:xfrm>
          <a:prstGeom prst="rect">
            <a:avLst/>
          </a:prstGeom>
        </p:spPr>
        <p:txBody>
          <a:bodyPr vert="horz" wrap="square" lIns="0" tIns="76201" rIns="0" bIns="0" rtlCol="0">
            <a:spAutoFit/>
          </a:bodyPr>
          <a:lstStyle/>
          <a:p>
            <a:pPr marL="40481" algn="ctr">
              <a:spcBef>
                <a:spcPts val="599"/>
              </a:spcBef>
              <a:tabLst>
                <a:tab pos="535779" algn="l"/>
                <a:tab pos="1031076" algn="l"/>
                <a:tab pos="1526375" algn="l"/>
              </a:tabLst>
            </a:pPr>
            <a:r>
              <a:rPr sz="1200" spc="-4" dirty="0">
                <a:latin typeface="Yu Gothic" panose="020B0400000000000000" pitchFamily="34" charset="-128"/>
                <a:ea typeface="Yu Gothic" panose="020B0400000000000000" pitchFamily="34" charset="-128"/>
                <a:cs typeface="Arial"/>
              </a:rPr>
              <a:t>1	2	3	4</a:t>
            </a:r>
            <a:endParaRPr lang="en-US" sz="1200" spc="-4" dirty="0">
              <a:latin typeface="Yu Gothic" panose="020B0400000000000000" pitchFamily="34" charset="-128"/>
              <a:ea typeface="Yu Gothic" panose="020B0400000000000000" pitchFamily="34" charset="-128"/>
              <a:cs typeface="Arial"/>
            </a:endParaRPr>
          </a:p>
        </p:txBody>
      </p:sp>
      <p:sp>
        <p:nvSpPr>
          <p:cNvPr id="43" name="Rectangle 42">
            <a:extLst>
              <a:ext uri="{FF2B5EF4-FFF2-40B4-BE49-F238E27FC236}">
                <a16:creationId xmlns:a16="http://schemas.microsoft.com/office/drawing/2014/main" id="{F4F34428-E9E0-9A18-7391-69308CB60263}"/>
              </a:ext>
            </a:extLst>
          </p:cNvPr>
          <p:cNvSpPr/>
          <p:nvPr/>
        </p:nvSpPr>
        <p:spPr>
          <a:xfrm>
            <a:off x="8311961" y="5861155"/>
            <a:ext cx="4468467" cy="300082"/>
          </a:xfrm>
          <a:prstGeom prst="rect">
            <a:avLst/>
          </a:prstGeom>
        </p:spPr>
        <p:txBody>
          <a:bodyPr wrap="none">
            <a:spAutoFit/>
          </a:bodyPr>
          <a:lstStyle/>
          <a:p>
            <a:pPr algn="ctr">
              <a:spcBef>
                <a:spcPts val="660"/>
              </a:spcBef>
            </a:pPr>
            <a:r>
              <a:rPr lang="fr-FR" sz="1350" spc="-19" dirty="0">
                <a:latin typeface="Yu Gothic" panose="020B0400000000000000" pitchFamily="34" charset="-128"/>
                <a:ea typeface="Yu Gothic" panose="020B0400000000000000" pitchFamily="34" charset="-128"/>
                <a:cs typeface="Arial"/>
              </a:rPr>
              <a:t>Mutation class (Singletons, doubletons, tripletons, etc.)</a:t>
            </a:r>
            <a:endParaRPr lang="fr-FR" sz="1350" dirty="0">
              <a:latin typeface="Yu Gothic" panose="020B0400000000000000" pitchFamily="34" charset="-128"/>
              <a:ea typeface="Yu Gothic" panose="020B0400000000000000" pitchFamily="34" charset="-128"/>
              <a:cs typeface="Arial"/>
            </a:endParaRPr>
          </a:p>
        </p:txBody>
      </p:sp>
      <p:sp>
        <p:nvSpPr>
          <p:cNvPr id="44" name="Rectangle 43">
            <a:extLst>
              <a:ext uri="{FF2B5EF4-FFF2-40B4-BE49-F238E27FC236}">
                <a16:creationId xmlns:a16="http://schemas.microsoft.com/office/drawing/2014/main" id="{F528D0B3-73B5-ABA2-88F1-F0AF5D16E664}"/>
              </a:ext>
            </a:extLst>
          </p:cNvPr>
          <p:cNvSpPr/>
          <p:nvPr/>
        </p:nvSpPr>
        <p:spPr>
          <a:xfrm rot="16200000">
            <a:off x="6910474" y="4155052"/>
            <a:ext cx="1862305" cy="300082"/>
          </a:xfrm>
          <a:prstGeom prst="rect">
            <a:avLst/>
          </a:prstGeom>
        </p:spPr>
        <p:txBody>
          <a:bodyPr wrap="none">
            <a:spAutoFit/>
          </a:bodyPr>
          <a:lstStyle/>
          <a:p>
            <a:pPr algn="ctr">
              <a:spcBef>
                <a:spcPts val="660"/>
              </a:spcBef>
            </a:pPr>
            <a:r>
              <a:rPr lang="fr-FR" sz="1350" spc="-19" dirty="0">
                <a:latin typeface="Yu Gothic" panose="020B0400000000000000" pitchFamily="34" charset="-128"/>
                <a:ea typeface="Yu Gothic" panose="020B0400000000000000" pitchFamily="34" charset="-128"/>
                <a:cs typeface="Arial"/>
              </a:rPr>
              <a:t>Proportion of variants</a:t>
            </a:r>
            <a:endParaRPr lang="fr-FR" sz="1350" dirty="0">
              <a:latin typeface="Yu Gothic" panose="020B0400000000000000" pitchFamily="34" charset="-128"/>
              <a:ea typeface="Yu Gothic" panose="020B0400000000000000" pitchFamily="34" charset="-128"/>
              <a:cs typeface="Arial"/>
            </a:endParaRPr>
          </a:p>
        </p:txBody>
      </p:sp>
      <p:sp>
        <p:nvSpPr>
          <p:cNvPr id="45" name="Rectangle 44">
            <a:extLst>
              <a:ext uri="{FF2B5EF4-FFF2-40B4-BE49-F238E27FC236}">
                <a16:creationId xmlns:a16="http://schemas.microsoft.com/office/drawing/2014/main" id="{6D72FFDE-BCC8-48AF-C650-F00A388622EC}"/>
              </a:ext>
            </a:extLst>
          </p:cNvPr>
          <p:cNvSpPr/>
          <p:nvPr/>
        </p:nvSpPr>
        <p:spPr>
          <a:xfrm>
            <a:off x="8614525" y="3162027"/>
            <a:ext cx="360995" cy="2455059"/>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6205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split the site-frequency-spectrum into synonymous and nonsynonymous variants</a:t>
            </a:r>
          </a:p>
        </p:txBody>
      </p:sp>
      <p:sp>
        <p:nvSpPr>
          <p:cNvPr id="140" name="object 5">
            <a:extLst>
              <a:ext uri="{FF2B5EF4-FFF2-40B4-BE49-F238E27FC236}">
                <a16:creationId xmlns:a16="http://schemas.microsoft.com/office/drawing/2014/main" id="{4D100A7D-FCA6-C3C8-C09E-FAD110E13AAF}"/>
              </a:ext>
            </a:extLst>
          </p:cNvPr>
          <p:cNvSpPr/>
          <p:nvPr/>
        </p:nvSpPr>
        <p:spPr>
          <a:xfrm>
            <a:off x="7950200" y="4433887"/>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1" name="object 6">
            <a:extLst>
              <a:ext uri="{FF2B5EF4-FFF2-40B4-BE49-F238E27FC236}">
                <a16:creationId xmlns:a16="http://schemas.microsoft.com/office/drawing/2014/main" id="{326F3A84-B387-AF5F-EB5E-DD3984BE3CBE}"/>
              </a:ext>
            </a:extLst>
          </p:cNvPr>
          <p:cNvSpPr/>
          <p:nvPr/>
        </p:nvSpPr>
        <p:spPr>
          <a:xfrm>
            <a:off x="7454901" y="44338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2" name="object 7">
            <a:extLst>
              <a:ext uri="{FF2B5EF4-FFF2-40B4-BE49-F238E27FC236}">
                <a16:creationId xmlns:a16="http://schemas.microsoft.com/office/drawing/2014/main" id="{9230BAF2-AE21-EFB7-F3E2-6321F93795F7}"/>
              </a:ext>
            </a:extLst>
          </p:cNvPr>
          <p:cNvSpPr/>
          <p:nvPr/>
        </p:nvSpPr>
        <p:spPr>
          <a:xfrm>
            <a:off x="6959600" y="4433887"/>
            <a:ext cx="1280160"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3" name="object 8">
            <a:extLst>
              <a:ext uri="{FF2B5EF4-FFF2-40B4-BE49-F238E27FC236}">
                <a16:creationId xmlns:a16="http://schemas.microsoft.com/office/drawing/2014/main" id="{6A4647D7-2021-AD24-00B9-C190523D265A}"/>
              </a:ext>
            </a:extLst>
          </p:cNvPr>
          <p:cNvSpPr/>
          <p:nvPr/>
        </p:nvSpPr>
        <p:spPr>
          <a:xfrm>
            <a:off x="6464300" y="44338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4" name="object 9">
            <a:extLst>
              <a:ext uri="{FF2B5EF4-FFF2-40B4-BE49-F238E27FC236}">
                <a16:creationId xmlns:a16="http://schemas.microsoft.com/office/drawing/2014/main" id="{6946E16A-83C5-CD2F-57A6-E05DE4EAA22A}"/>
              </a:ext>
            </a:extLst>
          </p:cNvPr>
          <p:cNvSpPr/>
          <p:nvPr/>
        </p:nvSpPr>
        <p:spPr>
          <a:xfrm>
            <a:off x="5969000" y="44338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5" name="object 10">
            <a:extLst>
              <a:ext uri="{FF2B5EF4-FFF2-40B4-BE49-F238E27FC236}">
                <a16:creationId xmlns:a16="http://schemas.microsoft.com/office/drawing/2014/main" id="{6C0C52F3-CAC3-F2EA-0767-C59522D9FACF}"/>
              </a:ext>
            </a:extLst>
          </p:cNvPr>
          <p:cNvSpPr/>
          <p:nvPr/>
        </p:nvSpPr>
        <p:spPr>
          <a:xfrm>
            <a:off x="5473701" y="44338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6" name="object 11">
            <a:extLst>
              <a:ext uri="{FF2B5EF4-FFF2-40B4-BE49-F238E27FC236}">
                <a16:creationId xmlns:a16="http://schemas.microsoft.com/office/drawing/2014/main" id="{5B0BD3F8-D9EE-C739-82EC-036F3084389D}"/>
              </a:ext>
            </a:extLst>
          </p:cNvPr>
          <p:cNvSpPr/>
          <p:nvPr/>
        </p:nvSpPr>
        <p:spPr>
          <a:xfrm>
            <a:off x="4978401" y="44338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7" name="object 12">
            <a:extLst>
              <a:ext uri="{FF2B5EF4-FFF2-40B4-BE49-F238E27FC236}">
                <a16:creationId xmlns:a16="http://schemas.microsoft.com/office/drawing/2014/main" id="{84FECE0C-B82B-BB6E-B3C7-19172E1097AA}"/>
              </a:ext>
            </a:extLst>
          </p:cNvPr>
          <p:cNvSpPr/>
          <p:nvPr/>
        </p:nvSpPr>
        <p:spPr>
          <a:xfrm>
            <a:off x="4559303" y="443388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8" name="object 13">
            <a:extLst>
              <a:ext uri="{FF2B5EF4-FFF2-40B4-BE49-F238E27FC236}">
                <a16:creationId xmlns:a16="http://schemas.microsoft.com/office/drawing/2014/main" id="{0E10C07F-B833-DE42-574C-F5005CD8D22C}"/>
              </a:ext>
            </a:extLst>
          </p:cNvPr>
          <p:cNvSpPr/>
          <p:nvPr/>
        </p:nvSpPr>
        <p:spPr>
          <a:xfrm>
            <a:off x="5473700" y="3805237"/>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49" name="object 14">
            <a:extLst>
              <a:ext uri="{FF2B5EF4-FFF2-40B4-BE49-F238E27FC236}">
                <a16:creationId xmlns:a16="http://schemas.microsoft.com/office/drawing/2014/main" id="{7119D97A-035D-2F6C-ADB0-48D3144145AD}"/>
              </a:ext>
            </a:extLst>
          </p:cNvPr>
          <p:cNvSpPr/>
          <p:nvPr/>
        </p:nvSpPr>
        <p:spPr>
          <a:xfrm>
            <a:off x="4978401" y="380523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0" name="object 15">
            <a:extLst>
              <a:ext uri="{FF2B5EF4-FFF2-40B4-BE49-F238E27FC236}">
                <a16:creationId xmlns:a16="http://schemas.microsoft.com/office/drawing/2014/main" id="{705166B1-458D-9822-8801-9B70EC667779}"/>
              </a:ext>
            </a:extLst>
          </p:cNvPr>
          <p:cNvSpPr/>
          <p:nvPr/>
        </p:nvSpPr>
        <p:spPr>
          <a:xfrm>
            <a:off x="4559303" y="380523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1" name="object 16">
            <a:extLst>
              <a:ext uri="{FF2B5EF4-FFF2-40B4-BE49-F238E27FC236}">
                <a16:creationId xmlns:a16="http://schemas.microsoft.com/office/drawing/2014/main" id="{E82B9D6B-F12D-F892-9218-6DF3216532C0}"/>
              </a:ext>
            </a:extLst>
          </p:cNvPr>
          <p:cNvSpPr/>
          <p:nvPr/>
        </p:nvSpPr>
        <p:spPr>
          <a:xfrm>
            <a:off x="4978400" y="3176585"/>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2" name="object 17">
            <a:extLst>
              <a:ext uri="{FF2B5EF4-FFF2-40B4-BE49-F238E27FC236}">
                <a16:creationId xmlns:a16="http://schemas.microsoft.com/office/drawing/2014/main" id="{A5B10244-90A1-39CB-6398-8873BD315030}"/>
              </a:ext>
            </a:extLst>
          </p:cNvPr>
          <p:cNvSpPr/>
          <p:nvPr/>
        </p:nvSpPr>
        <p:spPr>
          <a:xfrm>
            <a:off x="4559303" y="317658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3" name="object 18">
            <a:extLst>
              <a:ext uri="{FF2B5EF4-FFF2-40B4-BE49-F238E27FC236}">
                <a16:creationId xmlns:a16="http://schemas.microsoft.com/office/drawing/2014/main" id="{A5E17218-DAFC-0D9A-DA70-3FAFA5656D98}"/>
              </a:ext>
            </a:extLst>
          </p:cNvPr>
          <p:cNvSpPr/>
          <p:nvPr/>
        </p:nvSpPr>
        <p:spPr>
          <a:xfrm>
            <a:off x="4559303" y="2544421"/>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4" name="object 19">
            <a:extLst>
              <a:ext uri="{FF2B5EF4-FFF2-40B4-BE49-F238E27FC236}">
                <a16:creationId xmlns:a16="http://schemas.microsoft.com/office/drawing/2014/main" id="{2908453A-3947-50C9-574E-4152B9F148B7}"/>
              </a:ext>
            </a:extLst>
          </p:cNvPr>
          <p:cNvSpPr txBox="1"/>
          <p:nvPr/>
        </p:nvSpPr>
        <p:spPr>
          <a:xfrm>
            <a:off x="4159251" y="4991100"/>
            <a:ext cx="300037" cy="125034"/>
          </a:xfrm>
          <a:prstGeom prst="rect">
            <a:avLst/>
          </a:prstGeom>
        </p:spPr>
        <p:txBody>
          <a:bodyPr vert="horz" wrap="square" lIns="0" tIns="9525" rIns="0" bIns="0" rtlCol="0">
            <a:spAutoFit/>
          </a:bodyPr>
          <a:lstStyle/>
          <a:p>
            <a:pPr marL="9525">
              <a:spcBef>
                <a:spcPts val="75"/>
              </a:spcBef>
            </a:pPr>
            <a:r>
              <a:rPr sz="750" spc="15" dirty="0">
                <a:latin typeface="Yu Gothic" panose="020B0400000000000000" pitchFamily="34" charset="-128"/>
                <a:ea typeface="Yu Gothic" panose="020B0400000000000000" pitchFamily="34" charset="-128"/>
                <a:cs typeface="Arial"/>
              </a:rPr>
              <a:t>0.00%</a:t>
            </a:r>
            <a:endParaRPr sz="750" dirty="0">
              <a:latin typeface="Yu Gothic" panose="020B0400000000000000" pitchFamily="34" charset="-128"/>
              <a:ea typeface="Yu Gothic" panose="020B0400000000000000" pitchFamily="34" charset="-128"/>
              <a:cs typeface="Arial"/>
            </a:endParaRPr>
          </a:p>
        </p:txBody>
      </p:sp>
      <p:sp>
        <p:nvSpPr>
          <p:cNvPr id="155" name="object 20">
            <a:extLst>
              <a:ext uri="{FF2B5EF4-FFF2-40B4-BE49-F238E27FC236}">
                <a16:creationId xmlns:a16="http://schemas.microsoft.com/office/drawing/2014/main" id="{5D316CE6-A246-ABD3-7A13-05C35C13BD9F}"/>
              </a:ext>
            </a:extLst>
          </p:cNvPr>
          <p:cNvSpPr txBox="1"/>
          <p:nvPr/>
        </p:nvSpPr>
        <p:spPr>
          <a:xfrm>
            <a:off x="4159251" y="4362449"/>
            <a:ext cx="300037" cy="125034"/>
          </a:xfrm>
          <a:prstGeom prst="rect">
            <a:avLst/>
          </a:prstGeom>
        </p:spPr>
        <p:txBody>
          <a:bodyPr vert="horz" wrap="square" lIns="0" tIns="9525" rIns="0" bIns="0" rtlCol="0">
            <a:spAutoFit/>
          </a:bodyPr>
          <a:lstStyle/>
          <a:p>
            <a:pPr marL="9525">
              <a:spcBef>
                <a:spcPts val="75"/>
              </a:spcBef>
            </a:pPr>
            <a:r>
              <a:rPr sz="750" spc="15" dirty="0">
                <a:latin typeface="Yu Gothic" panose="020B0400000000000000" pitchFamily="34" charset="-128"/>
                <a:ea typeface="Yu Gothic" panose="020B0400000000000000" pitchFamily="34" charset="-128"/>
                <a:cs typeface="Arial"/>
              </a:rPr>
              <a:t>7.50%</a:t>
            </a:r>
            <a:endParaRPr sz="750" dirty="0">
              <a:latin typeface="Yu Gothic" panose="020B0400000000000000" pitchFamily="34" charset="-128"/>
              <a:ea typeface="Yu Gothic" panose="020B0400000000000000" pitchFamily="34" charset="-128"/>
              <a:cs typeface="Arial"/>
            </a:endParaRPr>
          </a:p>
        </p:txBody>
      </p:sp>
      <p:sp>
        <p:nvSpPr>
          <p:cNvPr id="156" name="object 21">
            <a:extLst>
              <a:ext uri="{FF2B5EF4-FFF2-40B4-BE49-F238E27FC236}">
                <a16:creationId xmlns:a16="http://schemas.microsoft.com/office/drawing/2014/main" id="{2B67BD5E-1903-15A4-F7DE-41309130A9CF}"/>
              </a:ext>
            </a:extLst>
          </p:cNvPr>
          <p:cNvSpPr txBox="1"/>
          <p:nvPr/>
        </p:nvSpPr>
        <p:spPr>
          <a:xfrm>
            <a:off x="4102101" y="3733800"/>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15.00%</a:t>
            </a:r>
            <a:endParaRPr sz="750" dirty="0">
              <a:latin typeface="Yu Gothic" panose="020B0400000000000000" pitchFamily="34" charset="-128"/>
              <a:ea typeface="Yu Gothic" panose="020B0400000000000000" pitchFamily="34" charset="-128"/>
              <a:cs typeface="Arial"/>
            </a:endParaRPr>
          </a:p>
        </p:txBody>
      </p:sp>
      <p:sp>
        <p:nvSpPr>
          <p:cNvPr id="157" name="object 22">
            <a:extLst>
              <a:ext uri="{FF2B5EF4-FFF2-40B4-BE49-F238E27FC236}">
                <a16:creationId xmlns:a16="http://schemas.microsoft.com/office/drawing/2014/main" id="{5EFDD473-0532-C256-E1AD-979A840D60BA}"/>
              </a:ext>
            </a:extLst>
          </p:cNvPr>
          <p:cNvSpPr txBox="1"/>
          <p:nvPr/>
        </p:nvSpPr>
        <p:spPr>
          <a:xfrm>
            <a:off x="4102101" y="3105150"/>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22.50%</a:t>
            </a:r>
            <a:endParaRPr sz="750" dirty="0">
              <a:latin typeface="Yu Gothic" panose="020B0400000000000000" pitchFamily="34" charset="-128"/>
              <a:ea typeface="Yu Gothic" panose="020B0400000000000000" pitchFamily="34" charset="-128"/>
              <a:cs typeface="Arial"/>
            </a:endParaRPr>
          </a:p>
        </p:txBody>
      </p:sp>
      <p:sp>
        <p:nvSpPr>
          <p:cNvPr id="158" name="object 23">
            <a:extLst>
              <a:ext uri="{FF2B5EF4-FFF2-40B4-BE49-F238E27FC236}">
                <a16:creationId xmlns:a16="http://schemas.microsoft.com/office/drawing/2014/main" id="{0CDEDCA5-9AC6-DCAA-6614-A7FB16BD4FCF}"/>
              </a:ext>
            </a:extLst>
          </p:cNvPr>
          <p:cNvSpPr txBox="1"/>
          <p:nvPr/>
        </p:nvSpPr>
        <p:spPr>
          <a:xfrm>
            <a:off x="4102101" y="2486025"/>
            <a:ext cx="352900" cy="125034"/>
          </a:xfrm>
          <a:prstGeom prst="rect">
            <a:avLst/>
          </a:prstGeom>
        </p:spPr>
        <p:txBody>
          <a:bodyPr vert="horz" wrap="square" lIns="0" tIns="9525" rIns="0" bIns="0" rtlCol="0">
            <a:spAutoFit/>
          </a:bodyPr>
          <a:lstStyle/>
          <a:p>
            <a:pPr marL="9525">
              <a:spcBef>
                <a:spcPts val="75"/>
              </a:spcBef>
            </a:pPr>
            <a:r>
              <a:rPr sz="750" spc="12" dirty="0">
                <a:latin typeface="Yu Gothic" panose="020B0400000000000000" pitchFamily="34" charset="-128"/>
                <a:ea typeface="Yu Gothic" panose="020B0400000000000000" pitchFamily="34" charset="-128"/>
                <a:cs typeface="Arial"/>
              </a:rPr>
              <a:t>30.00%</a:t>
            </a:r>
            <a:endParaRPr sz="750" dirty="0">
              <a:latin typeface="Yu Gothic" panose="020B0400000000000000" pitchFamily="34" charset="-128"/>
              <a:ea typeface="Yu Gothic" panose="020B0400000000000000" pitchFamily="34" charset="-128"/>
              <a:cs typeface="Arial"/>
            </a:endParaRPr>
          </a:p>
        </p:txBody>
      </p:sp>
      <p:sp>
        <p:nvSpPr>
          <p:cNvPr id="159" name="object 24">
            <a:extLst>
              <a:ext uri="{FF2B5EF4-FFF2-40B4-BE49-F238E27FC236}">
                <a16:creationId xmlns:a16="http://schemas.microsoft.com/office/drawing/2014/main" id="{9D6F1DE7-093F-EBBA-0E26-3DF725C0DAB0}"/>
              </a:ext>
            </a:extLst>
          </p:cNvPr>
          <p:cNvSpPr/>
          <p:nvPr/>
        </p:nvSpPr>
        <p:spPr>
          <a:xfrm>
            <a:off x="4554540" y="5062537"/>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0" name="object 25">
            <a:extLst>
              <a:ext uri="{FF2B5EF4-FFF2-40B4-BE49-F238E27FC236}">
                <a16:creationId xmlns:a16="http://schemas.microsoft.com/office/drawing/2014/main" id="{23AFF229-861A-636F-3C8B-D06CE7207D70}"/>
              </a:ext>
            </a:extLst>
          </p:cNvPr>
          <p:cNvSpPr txBox="1"/>
          <p:nvPr/>
        </p:nvSpPr>
        <p:spPr>
          <a:xfrm>
            <a:off x="6731000" y="5105400"/>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5</a:t>
            </a:r>
            <a:endParaRPr sz="1200" dirty="0">
              <a:latin typeface="Yu Gothic" panose="020B0400000000000000" pitchFamily="34" charset="-128"/>
              <a:ea typeface="Yu Gothic" panose="020B0400000000000000" pitchFamily="34" charset="-128"/>
              <a:cs typeface="Arial"/>
            </a:endParaRPr>
          </a:p>
        </p:txBody>
      </p:sp>
      <p:sp>
        <p:nvSpPr>
          <p:cNvPr id="161" name="object 26">
            <a:extLst>
              <a:ext uri="{FF2B5EF4-FFF2-40B4-BE49-F238E27FC236}">
                <a16:creationId xmlns:a16="http://schemas.microsoft.com/office/drawing/2014/main" id="{CF29DB9E-CF49-1461-87A6-3FB46F56C3B6}"/>
              </a:ext>
            </a:extLst>
          </p:cNvPr>
          <p:cNvSpPr txBox="1"/>
          <p:nvPr/>
        </p:nvSpPr>
        <p:spPr>
          <a:xfrm>
            <a:off x="7226300" y="5105400"/>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6</a:t>
            </a:r>
            <a:endParaRPr sz="1200" dirty="0">
              <a:latin typeface="Yu Gothic" panose="020B0400000000000000" pitchFamily="34" charset="-128"/>
              <a:ea typeface="Yu Gothic" panose="020B0400000000000000" pitchFamily="34" charset="-128"/>
              <a:cs typeface="Arial"/>
            </a:endParaRPr>
          </a:p>
        </p:txBody>
      </p:sp>
      <p:sp>
        <p:nvSpPr>
          <p:cNvPr id="162" name="object 27">
            <a:extLst>
              <a:ext uri="{FF2B5EF4-FFF2-40B4-BE49-F238E27FC236}">
                <a16:creationId xmlns:a16="http://schemas.microsoft.com/office/drawing/2014/main" id="{D82EE062-F6C4-5873-4C98-01B2D735DF98}"/>
              </a:ext>
            </a:extLst>
          </p:cNvPr>
          <p:cNvSpPr txBox="1"/>
          <p:nvPr/>
        </p:nvSpPr>
        <p:spPr>
          <a:xfrm>
            <a:off x="7721600" y="5105400"/>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7</a:t>
            </a:r>
            <a:endParaRPr sz="1200" dirty="0">
              <a:latin typeface="Yu Gothic" panose="020B0400000000000000" pitchFamily="34" charset="-128"/>
              <a:ea typeface="Yu Gothic" panose="020B0400000000000000" pitchFamily="34" charset="-128"/>
              <a:cs typeface="Arial"/>
            </a:endParaRPr>
          </a:p>
        </p:txBody>
      </p:sp>
      <p:sp>
        <p:nvSpPr>
          <p:cNvPr id="163" name="object 28">
            <a:extLst>
              <a:ext uri="{FF2B5EF4-FFF2-40B4-BE49-F238E27FC236}">
                <a16:creationId xmlns:a16="http://schemas.microsoft.com/office/drawing/2014/main" id="{448FE315-11EE-DEB7-3E3D-C968917D3D0E}"/>
              </a:ext>
            </a:extLst>
          </p:cNvPr>
          <p:cNvSpPr txBox="1"/>
          <p:nvPr/>
        </p:nvSpPr>
        <p:spPr>
          <a:xfrm>
            <a:off x="8216899" y="5105400"/>
            <a:ext cx="103823" cy="194284"/>
          </a:xfrm>
          <a:prstGeom prst="rect">
            <a:avLst/>
          </a:prstGeom>
        </p:spPr>
        <p:txBody>
          <a:bodyPr vert="horz" wrap="square" lIns="0" tIns="9525" rIns="0" bIns="0" rtlCol="0">
            <a:spAutoFit/>
          </a:bodyPr>
          <a:lstStyle/>
          <a:p>
            <a:pPr marL="9525">
              <a:spcBef>
                <a:spcPts val="75"/>
              </a:spcBef>
            </a:pPr>
            <a:r>
              <a:rPr sz="1200" spc="-4" dirty="0">
                <a:latin typeface="Yu Gothic" panose="020B0400000000000000" pitchFamily="34" charset="-128"/>
                <a:ea typeface="Yu Gothic" panose="020B0400000000000000" pitchFamily="34" charset="-128"/>
                <a:cs typeface="Arial"/>
              </a:rPr>
              <a:t>8</a:t>
            </a:r>
            <a:endParaRPr sz="1200" dirty="0">
              <a:latin typeface="Yu Gothic" panose="020B0400000000000000" pitchFamily="34" charset="-128"/>
              <a:ea typeface="Yu Gothic" panose="020B0400000000000000" pitchFamily="34" charset="-128"/>
              <a:cs typeface="Arial"/>
            </a:endParaRPr>
          </a:p>
        </p:txBody>
      </p:sp>
      <p:sp>
        <p:nvSpPr>
          <p:cNvPr id="164" name="object 29">
            <a:extLst>
              <a:ext uri="{FF2B5EF4-FFF2-40B4-BE49-F238E27FC236}">
                <a16:creationId xmlns:a16="http://schemas.microsoft.com/office/drawing/2014/main" id="{1168C679-B3C1-51C7-D519-B3C78D034C63}"/>
              </a:ext>
            </a:extLst>
          </p:cNvPr>
          <p:cNvSpPr/>
          <p:nvPr/>
        </p:nvSpPr>
        <p:spPr>
          <a:xfrm>
            <a:off x="4625976" y="2619118"/>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5" name="object 30">
            <a:extLst>
              <a:ext uri="{FF2B5EF4-FFF2-40B4-BE49-F238E27FC236}">
                <a16:creationId xmlns:a16="http://schemas.microsoft.com/office/drawing/2014/main" id="{1814B302-1FA6-C402-A3A3-ACF4E7C5D8F2}"/>
              </a:ext>
            </a:extLst>
          </p:cNvPr>
          <p:cNvSpPr/>
          <p:nvPr/>
        </p:nvSpPr>
        <p:spPr>
          <a:xfrm>
            <a:off x="5121275" y="3420721"/>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6" name="object 31">
            <a:extLst>
              <a:ext uri="{FF2B5EF4-FFF2-40B4-BE49-F238E27FC236}">
                <a16:creationId xmlns:a16="http://schemas.microsoft.com/office/drawing/2014/main" id="{9FC7A1D3-4297-D789-C218-3931858FD31A}"/>
              </a:ext>
            </a:extLst>
          </p:cNvPr>
          <p:cNvSpPr/>
          <p:nvPr/>
        </p:nvSpPr>
        <p:spPr>
          <a:xfrm>
            <a:off x="5616575" y="3724275"/>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7" name="object 32">
            <a:extLst>
              <a:ext uri="{FF2B5EF4-FFF2-40B4-BE49-F238E27FC236}">
                <a16:creationId xmlns:a16="http://schemas.microsoft.com/office/drawing/2014/main" id="{406622F1-47AD-EC19-59CC-C4AD167123B1}"/>
              </a:ext>
            </a:extLst>
          </p:cNvPr>
          <p:cNvSpPr/>
          <p:nvPr/>
        </p:nvSpPr>
        <p:spPr>
          <a:xfrm>
            <a:off x="6111875" y="4010230"/>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8" name="object 33">
            <a:extLst>
              <a:ext uri="{FF2B5EF4-FFF2-40B4-BE49-F238E27FC236}">
                <a16:creationId xmlns:a16="http://schemas.microsoft.com/office/drawing/2014/main" id="{EB9D3B68-500B-7B00-9828-F82C94DBB8B1}"/>
              </a:ext>
            </a:extLst>
          </p:cNvPr>
          <p:cNvSpPr/>
          <p:nvPr/>
        </p:nvSpPr>
        <p:spPr>
          <a:xfrm>
            <a:off x="6607176" y="4343018"/>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69" name="object 34">
            <a:extLst>
              <a:ext uri="{FF2B5EF4-FFF2-40B4-BE49-F238E27FC236}">
                <a16:creationId xmlns:a16="http://schemas.microsoft.com/office/drawing/2014/main" id="{19F669B7-3AFC-53FC-5CAC-E8BB7AA0494A}"/>
              </a:ext>
            </a:extLst>
          </p:cNvPr>
          <p:cNvSpPr/>
          <p:nvPr/>
        </p:nvSpPr>
        <p:spPr>
          <a:xfrm>
            <a:off x="7102475" y="4549729"/>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70" name="object 35">
            <a:extLst>
              <a:ext uri="{FF2B5EF4-FFF2-40B4-BE49-F238E27FC236}">
                <a16:creationId xmlns:a16="http://schemas.microsoft.com/office/drawing/2014/main" id="{B380D6AE-3FD0-5C24-38BE-50012CC43E14}"/>
              </a:ext>
            </a:extLst>
          </p:cNvPr>
          <p:cNvSpPr/>
          <p:nvPr/>
        </p:nvSpPr>
        <p:spPr>
          <a:xfrm>
            <a:off x="7597775" y="4724019"/>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71" name="object 36">
            <a:extLst>
              <a:ext uri="{FF2B5EF4-FFF2-40B4-BE49-F238E27FC236}">
                <a16:creationId xmlns:a16="http://schemas.microsoft.com/office/drawing/2014/main" id="{5DC3F7FF-A31B-5BA1-86D8-53FA27908BC4}"/>
              </a:ext>
            </a:extLst>
          </p:cNvPr>
          <p:cNvSpPr/>
          <p:nvPr/>
        </p:nvSpPr>
        <p:spPr>
          <a:xfrm>
            <a:off x="8093075" y="4825120"/>
            <a:ext cx="352425" cy="232655"/>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72" name="object 40">
            <a:extLst>
              <a:ext uri="{FF2B5EF4-FFF2-40B4-BE49-F238E27FC236}">
                <a16:creationId xmlns:a16="http://schemas.microsoft.com/office/drawing/2014/main" id="{BA61FB02-7062-F61A-1D4D-E71D51F57A28}"/>
              </a:ext>
            </a:extLst>
          </p:cNvPr>
          <p:cNvSpPr txBox="1"/>
          <p:nvPr/>
        </p:nvSpPr>
        <p:spPr>
          <a:xfrm>
            <a:off x="4597400" y="5038344"/>
            <a:ext cx="1853565" cy="261611"/>
          </a:xfrm>
          <a:prstGeom prst="rect">
            <a:avLst/>
          </a:prstGeom>
        </p:spPr>
        <p:txBody>
          <a:bodyPr vert="horz" wrap="square" lIns="0" tIns="76201" rIns="0" bIns="0" rtlCol="0">
            <a:spAutoFit/>
          </a:bodyPr>
          <a:lstStyle/>
          <a:p>
            <a:pPr marL="40481" algn="ctr">
              <a:spcBef>
                <a:spcPts val="599"/>
              </a:spcBef>
              <a:tabLst>
                <a:tab pos="535779" algn="l"/>
                <a:tab pos="1031076" algn="l"/>
                <a:tab pos="1526375" algn="l"/>
              </a:tabLst>
            </a:pPr>
            <a:r>
              <a:rPr sz="1200" spc="-4" dirty="0">
                <a:latin typeface="Yu Gothic" panose="020B0400000000000000" pitchFamily="34" charset="-128"/>
                <a:ea typeface="Yu Gothic" panose="020B0400000000000000" pitchFamily="34" charset="-128"/>
                <a:cs typeface="Arial"/>
              </a:rPr>
              <a:t>1	2	3	4</a:t>
            </a:r>
            <a:endParaRPr lang="en-US" sz="1200" spc="-4" dirty="0">
              <a:latin typeface="Yu Gothic" panose="020B0400000000000000" pitchFamily="34" charset="-128"/>
              <a:ea typeface="Yu Gothic" panose="020B0400000000000000" pitchFamily="34" charset="-128"/>
              <a:cs typeface="Arial"/>
            </a:endParaRPr>
          </a:p>
        </p:txBody>
      </p:sp>
      <p:sp>
        <p:nvSpPr>
          <p:cNvPr id="173" name="Rectangle 172">
            <a:extLst>
              <a:ext uri="{FF2B5EF4-FFF2-40B4-BE49-F238E27FC236}">
                <a16:creationId xmlns:a16="http://schemas.microsoft.com/office/drawing/2014/main" id="{7D91A288-054B-20AB-E1EF-7C75C6DE5308}"/>
              </a:ext>
            </a:extLst>
          </p:cNvPr>
          <p:cNvSpPr/>
          <p:nvPr/>
        </p:nvSpPr>
        <p:spPr>
          <a:xfrm>
            <a:off x="4301505" y="5310187"/>
            <a:ext cx="4468467" cy="300082"/>
          </a:xfrm>
          <a:prstGeom prst="rect">
            <a:avLst/>
          </a:prstGeom>
        </p:spPr>
        <p:txBody>
          <a:bodyPr wrap="none">
            <a:spAutoFit/>
          </a:bodyPr>
          <a:lstStyle/>
          <a:p>
            <a:pPr algn="ctr">
              <a:spcBef>
                <a:spcPts val="660"/>
              </a:spcBef>
            </a:pPr>
            <a:r>
              <a:rPr lang="fr-FR" sz="1350" spc="-19" dirty="0">
                <a:latin typeface="Yu Gothic" panose="020B0400000000000000" pitchFamily="34" charset="-128"/>
                <a:ea typeface="Yu Gothic" panose="020B0400000000000000" pitchFamily="34" charset="-128"/>
                <a:cs typeface="Arial"/>
              </a:rPr>
              <a:t>Mutation class (Singletons, doubletons, tripletons, etc.)</a:t>
            </a:r>
            <a:endParaRPr lang="fr-FR" sz="1350" dirty="0">
              <a:latin typeface="Yu Gothic" panose="020B0400000000000000" pitchFamily="34" charset="-128"/>
              <a:ea typeface="Yu Gothic" panose="020B0400000000000000" pitchFamily="34" charset="-128"/>
              <a:cs typeface="Arial"/>
            </a:endParaRPr>
          </a:p>
        </p:txBody>
      </p:sp>
      <p:sp>
        <p:nvSpPr>
          <p:cNvPr id="174" name="Rectangle 173">
            <a:extLst>
              <a:ext uri="{FF2B5EF4-FFF2-40B4-BE49-F238E27FC236}">
                <a16:creationId xmlns:a16="http://schemas.microsoft.com/office/drawing/2014/main" id="{1FD474D6-9E18-B96D-0752-516C02D36906}"/>
              </a:ext>
            </a:extLst>
          </p:cNvPr>
          <p:cNvSpPr/>
          <p:nvPr/>
        </p:nvSpPr>
        <p:spPr>
          <a:xfrm rot="16200000">
            <a:off x="2900018" y="3604084"/>
            <a:ext cx="1862305" cy="300082"/>
          </a:xfrm>
          <a:prstGeom prst="rect">
            <a:avLst/>
          </a:prstGeom>
        </p:spPr>
        <p:txBody>
          <a:bodyPr wrap="none">
            <a:spAutoFit/>
          </a:bodyPr>
          <a:lstStyle/>
          <a:p>
            <a:pPr algn="ctr">
              <a:spcBef>
                <a:spcPts val="660"/>
              </a:spcBef>
            </a:pPr>
            <a:r>
              <a:rPr lang="fr-FR" sz="1350" spc="-19" dirty="0">
                <a:latin typeface="Yu Gothic" panose="020B0400000000000000" pitchFamily="34" charset="-128"/>
                <a:ea typeface="Yu Gothic" panose="020B0400000000000000" pitchFamily="34" charset="-128"/>
                <a:cs typeface="Arial"/>
              </a:rPr>
              <a:t>Proportion of variants</a:t>
            </a:r>
            <a:endParaRPr lang="fr-FR" sz="1350" dirty="0">
              <a:latin typeface="Yu Gothic" panose="020B0400000000000000" pitchFamily="34" charset="-128"/>
              <a:ea typeface="Yu Gothic" panose="020B0400000000000000" pitchFamily="34" charset="-128"/>
              <a:cs typeface="Arial"/>
            </a:endParaRPr>
          </a:p>
        </p:txBody>
      </p:sp>
      <p:pic>
        <p:nvPicPr>
          <p:cNvPr id="176" name="Picture 175" descr="A picture containing screenshot, graphics, graphic design, design&#10;&#10;Description automatically generated">
            <a:extLst>
              <a:ext uri="{FF2B5EF4-FFF2-40B4-BE49-F238E27FC236}">
                <a16:creationId xmlns:a16="http://schemas.microsoft.com/office/drawing/2014/main" id="{43FB4D96-1831-BC3B-DF53-64F79C2DF7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4988" y="5753670"/>
            <a:ext cx="8451954" cy="3359229"/>
          </a:xfrm>
          <a:prstGeom prst="rect">
            <a:avLst/>
          </a:prstGeom>
        </p:spPr>
      </p:pic>
    </p:spTree>
    <p:extLst>
      <p:ext uri="{BB962C8B-B14F-4D97-AF65-F5344CB8AC3E}">
        <p14:creationId xmlns:p14="http://schemas.microsoft.com/office/powerpoint/2010/main" val="970056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creenshot, line, graphics, colorfulness&#10;&#10;Description automatically generated">
            <a:extLst>
              <a:ext uri="{FF2B5EF4-FFF2-40B4-BE49-F238E27FC236}">
                <a16:creationId xmlns:a16="http://schemas.microsoft.com/office/drawing/2014/main" id="{408581F5-BCDB-0F24-65B8-DF33C0B35D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68"/>
          <a:stretch/>
        </p:blipFill>
        <p:spPr>
          <a:xfrm>
            <a:off x="459462" y="3552825"/>
            <a:ext cx="3822252" cy="1856427"/>
          </a:xfrm>
          <a:prstGeom prst="rect">
            <a:avLst/>
          </a:prstGeom>
        </p:spPr>
      </p:pic>
      <p:sp>
        <p:nvSpPr>
          <p:cNvPr id="20" name="TextBox 19">
            <a:extLst>
              <a:ext uri="{FF2B5EF4-FFF2-40B4-BE49-F238E27FC236}">
                <a16:creationId xmlns:a16="http://schemas.microsoft.com/office/drawing/2014/main" id="{B6C1AE09-CB9C-D9C4-7EBC-8872AB87EEA6}"/>
              </a:ext>
            </a:extLst>
          </p:cNvPr>
          <p:cNvSpPr txBox="1"/>
          <p:nvPr/>
        </p:nvSpPr>
        <p:spPr>
          <a:xfrm>
            <a:off x="665698" y="2499029"/>
            <a:ext cx="1704890" cy="646331"/>
          </a:xfrm>
          <a:prstGeom prst="rect">
            <a:avLst/>
          </a:prstGeom>
          <a:noFill/>
        </p:spPr>
        <p:txBody>
          <a:bodyPr wrap="none" rtlCol="0">
            <a:spAutoFit/>
          </a:bodyPr>
          <a:lstStyle/>
          <a:p>
            <a:r>
              <a:rPr lang="en-US" b="1" dirty="0"/>
              <a:t>Demography</a:t>
            </a:r>
          </a:p>
          <a:p>
            <a:r>
              <a:rPr lang="en-US" strike="sngStrike" dirty="0"/>
              <a:t>Linked Selection</a:t>
            </a:r>
          </a:p>
        </p:txBody>
      </p:sp>
      <p:cxnSp>
        <p:nvCxnSpPr>
          <p:cNvPr id="2" name="Straight Arrow Connector 1">
            <a:extLst>
              <a:ext uri="{FF2B5EF4-FFF2-40B4-BE49-F238E27FC236}">
                <a16:creationId xmlns:a16="http://schemas.microsoft.com/office/drawing/2014/main" id="{70F95582-412A-CBDD-8A06-05C8AB1A93A6}"/>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229EB7B1-814D-0CE2-EA76-193A11D27E4A}"/>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use Dadi to infer demographic history</a:t>
            </a:r>
          </a:p>
        </p:txBody>
      </p:sp>
      <p:pic>
        <p:nvPicPr>
          <p:cNvPr id="3" name="Picture 2" descr="A picture containing screenshot, line, graphics, colorfulness&#10;&#10;Description automatically generated">
            <a:extLst>
              <a:ext uri="{FF2B5EF4-FFF2-40B4-BE49-F238E27FC236}">
                <a16:creationId xmlns:a16="http://schemas.microsoft.com/office/drawing/2014/main" id="{A2370CB9-2AEF-A4C3-5F75-0F4D84B33F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36" r="50160" b="90741"/>
          <a:stretch/>
        </p:blipFill>
        <p:spPr>
          <a:xfrm>
            <a:off x="863600" y="3260129"/>
            <a:ext cx="1969300" cy="328205"/>
          </a:xfrm>
          <a:prstGeom prst="rect">
            <a:avLst/>
          </a:prstGeom>
        </p:spPr>
      </p:pic>
      <p:pic>
        <p:nvPicPr>
          <p:cNvPr id="6" name="Picture 5" descr="A picture containing screenshot, line, graphics, colorfulness&#10;&#10;Description automatically generated">
            <a:extLst>
              <a:ext uri="{FF2B5EF4-FFF2-40B4-BE49-F238E27FC236}">
                <a16:creationId xmlns:a16="http://schemas.microsoft.com/office/drawing/2014/main" id="{4D22A274-3386-7E3F-6A22-A3CB1B29EF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2134" t="-2160" r="13943" b="91050"/>
          <a:stretch/>
        </p:blipFill>
        <p:spPr>
          <a:xfrm>
            <a:off x="2704473" y="3181815"/>
            <a:ext cx="1575427" cy="393819"/>
          </a:xfrm>
          <a:prstGeom prst="rect">
            <a:avLst/>
          </a:prstGeom>
        </p:spPr>
      </p:pic>
    </p:spTree>
    <p:extLst>
      <p:ext uri="{BB962C8B-B14F-4D97-AF65-F5344CB8AC3E}">
        <p14:creationId xmlns:p14="http://schemas.microsoft.com/office/powerpoint/2010/main" val="3596914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779A3C1D-9C13-F0B5-FE35-E6A82642E054}"/>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6" name="Title 1">
            <a:extLst>
              <a:ext uri="{FF2B5EF4-FFF2-40B4-BE49-F238E27FC236}">
                <a16:creationId xmlns:a16="http://schemas.microsoft.com/office/drawing/2014/main" id="{EE95A8E9-1D9D-074C-E27B-A4D9E4B64B3F}"/>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We use Dadi to infer demographic history</a:t>
            </a:r>
          </a:p>
        </p:txBody>
      </p:sp>
      <p:pic>
        <p:nvPicPr>
          <p:cNvPr id="17" name="Picture 16" descr="A group of blue letters on a black background&#10;&#10;Description automatically generated with low confidence">
            <a:extLst>
              <a:ext uri="{FF2B5EF4-FFF2-40B4-BE49-F238E27FC236}">
                <a16:creationId xmlns:a16="http://schemas.microsoft.com/office/drawing/2014/main" id="{BA336D5A-C4B4-8B19-DAC3-04A25EDA35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086"/>
          <a:stretch/>
        </p:blipFill>
        <p:spPr>
          <a:xfrm>
            <a:off x="9022278" y="4533954"/>
            <a:ext cx="3518972" cy="2673928"/>
          </a:xfrm>
          <a:prstGeom prst="rect">
            <a:avLst/>
          </a:prstGeom>
        </p:spPr>
      </p:pic>
      <p:pic>
        <p:nvPicPr>
          <p:cNvPr id="18" name="Picture 17" descr="A group of blue letters on a black background&#10;&#10;Description automatically generated with low confidence">
            <a:extLst>
              <a:ext uri="{FF2B5EF4-FFF2-40B4-BE49-F238E27FC236}">
                <a16:creationId xmlns:a16="http://schemas.microsoft.com/office/drawing/2014/main" id="{9ED3E9EF-56FB-3607-474E-2FD0A6C27B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5544"/>
          <a:stretch/>
        </p:blipFill>
        <p:spPr>
          <a:xfrm>
            <a:off x="7969250" y="1669457"/>
            <a:ext cx="4572000" cy="2673928"/>
          </a:xfrm>
          <a:prstGeom prst="rect">
            <a:avLst/>
          </a:prstGeom>
        </p:spPr>
      </p:pic>
      <p:pic>
        <p:nvPicPr>
          <p:cNvPr id="19" name="Picture 18" descr="A group of blue letters on a black background&#10;&#10;Description automatically generated with low confidence">
            <a:extLst>
              <a:ext uri="{FF2B5EF4-FFF2-40B4-BE49-F238E27FC236}">
                <a16:creationId xmlns:a16="http://schemas.microsoft.com/office/drawing/2014/main" id="{8DE158DA-2012-0D86-B299-D4D39E30FC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8201"/>
          <a:stretch/>
        </p:blipFill>
        <p:spPr>
          <a:xfrm>
            <a:off x="7969250" y="4380553"/>
            <a:ext cx="990600" cy="2673928"/>
          </a:xfrm>
          <a:prstGeom prst="rect">
            <a:avLst/>
          </a:prstGeom>
        </p:spPr>
      </p:pic>
      <p:sp>
        <p:nvSpPr>
          <p:cNvPr id="20" name="TextBox 19">
            <a:extLst>
              <a:ext uri="{FF2B5EF4-FFF2-40B4-BE49-F238E27FC236}">
                <a16:creationId xmlns:a16="http://schemas.microsoft.com/office/drawing/2014/main" id="{B6C1AE09-CB9C-D9C4-7EBC-8872AB87EEA6}"/>
              </a:ext>
            </a:extLst>
          </p:cNvPr>
          <p:cNvSpPr txBox="1"/>
          <p:nvPr/>
        </p:nvSpPr>
        <p:spPr>
          <a:xfrm>
            <a:off x="665698" y="2499029"/>
            <a:ext cx="1704890" cy="646331"/>
          </a:xfrm>
          <a:prstGeom prst="rect">
            <a:avLst/>
          </a:prstGeom>
          <a:noFill/>
        </p:spPr>
        <p:txBody>
          <a:bodyPr wrap="none" rtlCol="0">
            <a:spAutoFit/>
          </a:bodyPr>
          <a:lstStyle/>
          <a:p>
            <a:r>
              <a:rPr lang="en-US" b="1" dirty="0"/>
              <a:t>Demography</a:t>
            </a:r>
          </a:p>
          <a:p>
            <a:r>
              <a:rPr lang="en-US" strike="sngStrike" dirty="0"/>
              <a:t>Linked Selection</a:t>
            </a:r>
          </a:p>
        </p:txBody>
      </p:sp>
      <p:pic>
        <p:nvPicPr>
          <p:cNvPr id="2" name="Picture 1" descr="A picture containing screenshot, line, graphics, colorfulness&#10;&#10;Description automatically generated">
            <a:extLst>
              <a:ext uri="{FF2B5EF4-FFF2-40B4-BE49-F238E27FC236}">
                <a16:creationId xmlns:a16="http://schemas.microsoft.com/office/drawing/2014/main" id="{66EE1D80-8DFE-7316-127B-165ED4297D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768"/>
          <a:stretch/>
        </p:blipFill>
        <p:spPr>
          <a:xfrm>
            <a:off x="459462" y="3552825"/>
            <a:ext cx="3822252" cy="1856427"/>
          </a:xfrm>
          <a:prstGeom prst="rect">
            <a:avLst/>
          </a:prstGeom>
        </p:spPr>
      </p:pic>
      <p:pic>
        <p:nvPicPr>
          <p:cNvPr id="3" name="Picture 2" descr="A picture containing screenshot, line, graphics, colorfulness&#10;&#10;Description automatically generated">
            <a:extLst>
              <a:ext uri="{FF2B5EF4-FFF2-40B4-BE49-F238E27FC236}">
                <a16:creationId xmlns:a16="http://schemas.microsoft.com/office/drawing/2014/main" id="{E605C171-7639-6261-F67B-262A5F6E20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936" r="50160" b="90741"/>
          <a:stretch/>
        </p:blipFill>
        <p:spPr>
          <a:xfrm>
            <a:off x="863600" y="3260129"/>
            <a:ext cx="1969300" cy="328205"/>
          </a:xfrm>
          <a:prstGeom prst="rect">
            <a:avLst/>
          </a:prstGeom>
        </p:spPr>
      </p:pic>
      <p:pic>
        <p:nvPicPr>
          <p:cNvPr id="4" name="Picture 3" descr="A picture containing screenshot, line, graphics, colorfulness&#10;&#10;Description automatically generated">
            <a:extLst>
              <a:ext uri="{FF2B5EF4-FFF2-40B4-BE49-F238E27FC236}">
                <a16:creationId xmlns:a16="http://schemas.microsoft.com/office/drawing/2014/main" id="{3022F222-6E12-0A7D-369E-6A37C1EE88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134" t="-2160" r="13943" b="91050"/>
          <a:stretch/>
        </p:blipFill>
        <p:spPr>
          <a:xfrm>
            <a:off x="2704473" y="3181815"/>
            <a:ext cx="1575427" cy="393819"/>
          </a:xfrm>
          <a:prstGeom prst="rect">
            <a:avLst/>
          </a:prstGeom>
        </p:spPr>
      </p:pic>
    </p:spTree>
    <p:extLst>
      <p:ext uri="{BB962C8B-B14F-4D97-AF65-F5344CB8AC3E}">
        <p14:creationId xmlns:p14="http://schemas.microsoft.com/office/powerpoint/2010/main" val="386665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8EFD1A65-56BC-0A28-6B58-23E6BBC7C803}"/>
              </a:ext>
            </a:extLst>
          </p:cNvPr>
          <p:cNvPicPr>
            <a:picLocks noChangeAspect="1"/>
          </p:cNvPicPr>
          <p:nvPr/>
        </p:nvPicPr>
        <p:blipFill rotWithShape="1">
          <a:blip r:embed="rId3">
            <a:extLst>
              <a:ext uri="{28A0092B-C50C-407E-A947-70E740481C1C}">
                <a14:useLocalDpi xmlns:a14="http://schemas.microsoft.com/office/drawing/2010/main" val="0"/>
              </a:ext>
            </a:extLst>
          </a:blip>
          <a:srcRect r="58665" b="52286"/>
          <a:stretch/>
        </p:blipFill>
        <p:spPr>
          <a:xfrm>
            <a:off x="786603" y="1542585"/>
            <a:ext cx="4725198" cy="3181816"/>
          </a:xfrm>
          <a:prstGeom prst="rect">
            <a:avLst/>
          </a:prstGeom>
        </p:spPr>
      </p:pic>
      <p:sp>
        <p:nvSpPr>
          <p:cNvPr id="2" name="Title 1">
            <a:extLst>
              <a:ext uri="{FF2B5EF4-FFF2-40B4-BE49-F238E27FC236}">
                <a16:creationId xmlns:a16="http://schemas.microsoft.com/office/drawing/2014/main" id="{81F77AD8-EA84-4A63-54ED-A9395F8693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5" name="Rectangle 4">
            <a:extLst>
              <a:ext uri="{FF2B5EF4-FFF2-40B4-BE49-F238E27FC236}">
                <a16:creationId xmlns:a16="http://schemas.microsoft.com/office/drawing/2014/main" id="{F3CA7372-C335-B25D-082B-B047035EA1C4}"/>
              </a:ext>
            </a:extLst>
          </p:cNvPr>
          <p:cNvSpPr/>
          <p:nvPr/>
        </p:nvSpPr>
        <p:spPr>
          <a:xfrm>
            <a:off x="3606800" y="1964222"/>
            <a:ext cx="1752600" cy="1007577"/>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042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AA998994-01D0-8134-EB30-C3981D32EAAB}"/>
              </a:ext>
            </a:extLst>
          </p:cNvPr>
          <p:cNvPicPr>
            <a:picLocks noChangeAspect="1"/>
          </p:cNvPicPr>
          <p:nvPr/>
        </p:nvPicPr>
        <p:blipFill rotWithShape="1">
          <a:blip r:embed="rId3">
            <a:extLst>
              <a:ext uri="{28A0092B-C50C-407E-A947-70E740481C1C}">
                <a14:useLocalDpi xmlns:a14="http://schemas.microsoft.com/office/drawing/2010/main" val="0"/>
              </a:ext>
            </a:extLst>
          </a:blip>
          <a:srcRect r="58665"/>
          <a:stretch/>
        </p:blipFill>
        <p:spPr>
          <a:xfrm>
            <a:off x="786603" y="1542584"/>
            <a:ext cx="4725198" cy="6668431"/>
          </a:xfrm>
          <a:prstGeom prst="rect">
            <a:avLst/>
          </a:prstGeom>
        </p:spPr>
      </p:pic>
      <p:sp>
        <p:nvSpPr>
          <p:cNvPr id="2" name="Title 1">
            <a:extLst>
              <a:ext uri="{FF2B5EF4-FFF2-40B4-BE49-F238E27FC236}">
                <a16:creationId xmlns:a16="http://schemas.microsoft.com/office/drawing/2014/main" id="{81F77AD8-EA84-4A63-54ED-A9395F8693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4" name="Rectangle 3">
            <a:extLst>
              <a:ext uri="{FF2B5EF4-FFF2-40B4-BE49-F238E27FC236}">
                <a16:creationId xmlns:a16="http://schemas.microsoft.com/office/drawing/2014/main" id="{3027A536-4528-6EF2-C2FE-C9951D79E59F}"/>
              </a:ext>
            </a:extLst>
          </p:cNvPr>
          <p:cNvSpPr/>
          <p:nvPr/>
        </p:nvSpPr>
        <p:spPr>
          <a:xfrm>
            <a:off x="3073400" y="7505700"/>
            <a:ext cx="1143000" cy="60960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669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B38B5028-F9EF-6ABC-F576-B791DAD0F34C}"/>
              </a:ext>
            </a:extLst>
          </p:cNvPr>
          <p:cNvPicPr>
            <a:picLocks noChangeAspect="1"/>
          </p:cNvPicPr>
          <p:nvPr/>
        </p:nvPicPr>
        <p:blipFill rotWithShape="1">
          <a:blip r:embed="rId3">
            <a:extLst>
              <a:ext uri="{28A0092B-C50C-407E-A947-70E740481C1C}">
                <a14:useLocalDpi xmlns:a14="http://schemas.microsoft.com/office/drawing/2010/main" val="0"/>
              </a:ext>
            </a:extLst>
          </a:blip>
          <a:srcRect r="58665"/>
          <a:stretch/>
        </p:blipFill>
        <p:spPr>
          <a:xfrm>
            <a:off x="786603" y="1542584"/>
            <a:ext cx="4725198" cy="6668431"/>
          </a:xfrm>
          <a:prstGeom prst="rect">
            <a:avLst/>
          </a:prstGeom>
        </p:spPr>
      </p:pic>
      <p:sp>
        <p:nvSpPr>
          <p:cNvPr id="2" name="Title 1">
            <a:extLst>
              <a:ext uri="{FF2B5EF4-FFF2-40B4-BE49-F238E27FC236}">
                <a16:creationId xmlns:a16="http://schemas.microsoft.com/office/drawing/2014/main" id="{81F77AD8-EA84-4A63-54ED-A9395F8693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5" name="Rectangle 4">
            <a:extLst>
              <a:ext uri="{FF2B5EF4-FFF2-40B4-BE49-F238E27FC236}">
                <a16:creationId xmlns:a16="http://schemas.microsoft.com/office/drawing/2014/main" id="{E9CA3CC4-D164-790D-8FE2-A9FAEBCD391F}"/>
              </a:ext>
            </a:extLst>
          </p:cNvPr>
          <p:cNvSpPr/>
          <p:nvPr/>
        </p:nvSpPr>
        <p:spPr>
          <a:xfrm>
            <a:off x="799302" y="5257800"/>
            <a:ext cx="750098" cy="160020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939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62E2FB90-E91B-D50A-20E5-2417166ABA6B}"/>
              </a:ext>
            </a:extLst>
          </p:cNvPr>
          <p:cNvPicPr>
            <a:picLocks noChangeAspect="1"/>
          </p:cNvPicPr>
          <p:nvPr/>
        </p:nvPicPr>
        <p:blipFill rotWithShape="1">
          <a:blip r:embed="rId3">
            <a:extLst>
              <a:ext uri="{28A0092B-C50C-407E-A947-70E740481C1C}">
                <a14:useLocalDpi xmlns:a14="http://schemas.microsoft.com/office/drawing/2010/main" val="0"/>
              </a:ext>
            </a:extLst>
          </a:blip>
          <a:srcRect r="58665"/>
          <a:stretch/>
        </p:blipFill>
        <p:spPr>
          <a:xfrm>
            <a:off x="786603" y="1542584"/>
            <a:ext cx="4725198" cy="6668431"/>
          </a:xfrm>
          <a:prstGeom prst="rect">
            <a:avLst/>
          </a:prstGeom>
        </p:spPr>
      </p:pic>
      <p:sp>
        <p:nvSpPr>
          <p:cNvPr id="2" name="Title 1">
            <a:extLst>
              <a:ext uri="{FF2B5EF4-FFF2-40B4-BE49-F238E27FC236}">
                <a16:creationId xmlns:a16="http://schemas.microsoft.com/office/drawing/2014/main" id="{81F77AD8-EA84-4A63-54ED-A9395F8693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5" name="Rectangle 4">
            <a:extLst>
              <a:ext uri="{FF2B5EF4-FFF2-40B4-BE49-F238E27FC236}">
                <a16:creationId xmlns:a16="http://schemas.microsoft.com/office/drawing/2014/main" id="{EE7AAFF9-666A-9B17-5ED8-9C962DA62ED0}"/>
              </a:ext>
            </a:extLst>
          </p:cNvPr>
          <p:cNvSpPr/>
          <p:nvPr/>
        </p:nvSpPr>
        <p:spPr>
          <a:xfrm>
            <a:off x="4064000" y="5065713"/>
            <a:ext cx="1219200" cy="1258887"/>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468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p:txBody>
          <a:bodyPr/>
          <a:lstStyle/>
          <a:p>
            <a:r>
              <a:rPr lang="en-US" dirty="0">
                <a:latin typeface="Yu Gothic" panose="020B0400000000000000" pitchFamily="34" charset="-128"/>
                <a:ea typeface="Yu Gothic" panose="020B0400000000000000" pitchFamily="34" charset="-128"/>
              </a:rPr>
              <a:t>The US National Census</a:t>
            </a:r>
          </a:p>
        </p:txBody>
      </p:sp>
      <p:sp>
        <p:nvSpPr>
          <p:cNvPr id="3" name="Equals 2">
            <a:extLst>
              <a:ext uri="{FF2B5EF4-FFF2-40B4-BE49-F238E27FC236}">
                <a16:creationId xmlns:a16="http://schemas.microsoft.com/office/drawing/2014/main" id="{4E646F89-4E48-3596-E0E8-DDDEE4031699}"/>
              </a:ext>
            </a:extLst>
          </p:cNvPr>
          <p:cNvSpPr/>
          <p:nvPr/>
        </p:nvSpPr>
        <p:spPr>
          <a:xfrm>
            <a:off x="5892800" y="6582411"/>
            <a:ext cx="1219200" cy="762000"/>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3074" name="Picture 2" descr="United States House of Representatives - Wikipedia">
            <a:extLst>
              <a:ext uri="{FF2B5EF4-FFF2-40B4-BE49-F238E27FC236}">
                <a16:creationId xmlns:a16="http://schemas.microsoft.com/office/drawing/2014/main" id="{D61B9191-5810-7BF3-717E-7890D219D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6" y="7288533"/>
            <a:ext cx="4184649" cy="21425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 Clipboard Emoji">
            <a:extLst>
              <a:ext uri="{FF2B5EF4-FFF2-40B4-BE49-F238E27FC236}">
                <a16:creationId xmlns:a16="http://schemas.microsoft.com/office/drawing/2014/main" id="{0392E5CB-D310-A939-F9BA-EEB4643EC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0075" y="2397761"/>
            <a:ext cx="4184650" cy="418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852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F7F9EAD8-EA8C-D322-19D2-F9DB191FC2CA}"/>
              </a:ext>
            </a:extLst>
          </p:cNvPr>
          <p:cNvPicPr>
            <a:picLocks noChangeAspect="1"/>
          </p:cNvPicPr>
          <p:nvPr/>
        </p:nvPicPr>
        <p:blipFill rotWithShape="1">
          <a:blip r:embed="rId3">
            <a:extLst>
              <a:ext uri="{28A0092B-C50C-407E-A947-70E740481C1C}">
                <a14:useLocalDpi xmlns:a14="http://schemas.microsoft.com/office/drawing/2010/main" val="0"/>
              </a:ext>
            </a:extLst>
          </a:blip>
          <a:srcRect r="58665"/>
          <a:stretch/>
        </p:blipFill>
        <p:spPr>
          <a:xfrm>
            <a:off x="786603" y="1542584"/>
            <a:ext cx="4725198" cy="6668431"/>
          </a:xfrm>
          <a:prstGeom prst="rect">
            <a:avLst/>
          </a:prstGeom>
        </p:spPr>
      </p:pic>
      <p:pic>
        <p:nvPicPr>
          <p:cNvPr id="10242" name="Picture 2">
            <a:extLst>
              <a:ext uri="{FF2B5EF4-FFF2-40B4-BE49-F238E27FC236}">
                <a16:creationId xmlns:a16="http://schemas.microsoft.com/office/drawing/2014/main" id="{CC3480D8-5160-F80D-A46D-3C209C871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800" y="2590800"/>
            <a:ext cx="5664200" cy="4248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F77AD8-EA84-4A63-54ED-A9395F8693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Tree>
    <p:extLst>
      <p:ext uri="{BB962C8B-B14F-4D97-AF65-F5344CB8AC3E}">
        <p14:creationId xmlns:p14="http://schemas.microsoft.com/office/powerpoint/2010/main" val="2041411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59F8A2A9-4679-D23B-DEBB-FE4F1E170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2" y="1542584"/>
            <a:ext cx="11431595" cy="6668431"/>
          </a:xfrm>
          <a:prstGeom prst="rect">
            <a:avLst/>
          </a:prstGeom>
        </p:spPr>
      </p:pic>
      <p:sp>
        <p:nvSpPr>
          <p:cNvPr id="10" name="Title 1">
            <a:extLst>
              <a:ext uri="{FF2B5EF4-FFF2-40B4-BE49-F238E27FC236}">
                <a16:creationId xmlns:a16="http://schemas.microsoft.com/office/drawing/2014/main" id="{92B0496F-48AC-3FA8-7A80-16B7F6E4EB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Tree>
    <p:extLst>
      <p:ext uri="{BB962C8B-B14F-4D97-AF65-F5344CB8AC3E}">
        <p14:creationId xmlns:p14="http://schemas.microsoft.com/office/powerpoint/2010/main" val="941394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D05D8866-D200-AA47-EA5C-46533CB6A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2" y="1542584"/>
            <a:ext cx="11431595" cy="6668431"/>
          </a:xfrm>
          <a:prstGeom prst="rect">
            <a:avLst/>
          </a:prstGeom>
        </p:spPr>
      </p:pic>
      <p:sp>
        <p:nvSpPr>
          <p:cNvPr id="10" name="Title 1">
            <a:extLst>
              <a:ext uri="{FF2B5EF4-FFF2-40B4-BE49-F238E27FC236}">
                <a16:creationId xmlns:a16="http://schemas.microsoft.com/office/drawing/2014/main" id="{92B0496F-48AC-3FA8-7A80-16B7F6E4EB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4" name="Arrow: Right 3">
            <a:extLst>
              <a:ext uri="{FF2B5EF4-FFF2-40B4-BE49-F238E27FC236}">
                <a16:creationId xmlns:a16="http://schemas.microsoft.com/office/drawing/2014/main" id="{5FECE9BE-48F9-976D-8B95-0304CA321C67}"/>
              </a:ext>
            </a:extLst>
          </p:cNvPr>
          <p:cNvSpPr/>
          <p:nvPr/>
        </p:nvSpPr>
        <p:spPr>
          <a:xfrm flipH="1">
            <a:off x="5511799" y="8148682"/>
            <a:ext cx="1962209" cy="1052491"/>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Contraction</a:t>
            </a:r>
          </a:p>
        </p:txBody>
      </p:sp>
      <p:sp>
        <p:nvSpPr>
          <p:cNvPr id="6" name="Rectangle 5">
            <a:extLst>
              <a:ext uri="{FF2B5EF4-FFF2-40B4-BE49-F238E27FC236}">
                <a16:creationId xmlns:a16="http://schemas.microsoft.com/office/drawing/2014/main" id="{7BD0B401-1A12-B262-6BEB-38E9A4A5016D}"/>
              </a:ext>
            </a:extLst>
          </p:cNvPr>
          <p:cNvSpPr/>
          <p:nvPr/>
        </p:nvSpPr>
        <p:spPr>
          <a:xfrm>
            <a:off x="7416800" y="1981200"/>
            <a:ext cx="381000" cy="572355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5981FFF-B72E-37AE-231D-A191ADA8B017}"/>
              </a:ext>
            </a:extLst>
          </p:cNvPr>
          <p:cNvSpPr/>
          <p:nvPr/>
        </p:nvSpPr>
        <p:spPr>
          <a:xfrm>
            <a:off x="10102793" y="8148681"/>
            <a:ext cx="1962207" cy="1052491"/>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Expansion</a:t>
            </a:r>
          </a:p>
        </p:txBody>
      </p:sp>
      <p:sp>
        <p:nvSpPr>
          <p:cNvPr id="11" name="Rectangle 10">
            <a:extLst>
              <a:ext uri="{FF2B5EF4-FFF2-40B4-BE49-F238E27FC236}">
                <a16:creationId xmlns:a16="http://schemas.microsoft.com/office/drawing/2014/main" id="{A7893827-E250-0F7B-C0C7-B447A7855532}"/>
              </a:ext>
            </a:extLst>
          </p:cNvPr>
          <p:cNvSpPr/>
          <p:nvPr/>
        </p:nvSpPr>
        <p:spPr>
          <a:xfrm>
            <a:off x="2387600" y="4876799"/>
            <a:ext cx="381000" cy="2705809"/>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308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47DAA68D-32AC-BB31-522B-F1340C847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2" y="1542584"/>
            <a:ext cx="11431595" cy="6668431"/>
          </a:xfrm>
          <a:prstGeom prst="rect">
            <a:avLst/>
          </a:prstGeom>
        </p:spPr>
      </p:pic>
      <p:sp>
        <p:nvSpPr>
          <p:cNvPr id="10" name="Title 1">
            <a:extLst>
              <a:ext uri="{FF2B5EF4-FFF2-40B4-BE49-F238E27FC236}">
                <a16:creationId xmlns:a16="http://schemas.microsoft.com/office/drawing/2014/main" id="{92B0496F-48AC-3FA8-7A80-16B7F6E4EB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7" name="Rectangle 6">
            <a:extLst>
              <a:ext uri="{FF2B5EF4-FFF2-40B4-BE49-F238E27FC236}">
                <a16:creationId xmlns:a16="http://schemas.microsoft.com/office/drawing/2014/main" id="{FD6B7FC5-FCBA-D644-CDE5-8F7CC90E91F7}"/>
              </a:ext>
            </a:extLst>
          </p:cNvPr>
          <p:cNvSpPr/>
          <p:nvPr/>
        </p:nvSpPr>
        <p:spPr>
          <a:xfrm>
            <a:off x="5888504" y="4648200"/>
            <a:ext cx="461496" cy="210016"/>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917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92B82B43-CA5A-2C8B-5DD5-2CF3207E7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2" y="1542584"/>
            <a:ext cx="11431595" cy="6668431"/>
          </a:xfrm>
          <a:prstGeom prst="rect">
            <a:avLst/>
          </a:prstGeom>
        </p:spPr>
      </p:pic>
      <p:sp>
        <p:nvSpPr>
          <p:cNvPr id="10" name="Title 1">
            <a:extLst>
              <a:ext uri="{FF2B5EF4-FFF2-40B4-BE49-F238E27FC236}">
                <a16:creationId xmlns:a16="http://schemas.microsoft.com/office/drawing/2014/main" id="{92B0496F-48AC-3FA8-7A80-16B7F6E4EB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pic>
        <p:nvPicPr>
          <p:cNvPr id="5" name="Picture 4">
            <a:extLst>
              <a:ext uri="{FF2B5EF4-FFF2-40B4-BE49-F238E27FC236}">
                <a16:creationId xmlns:a16="http://schemas.microsoft.com/office/drawing/2014/main" id="{787F214E-D856-7AE0-5C79-786D5FE2CCD1}"/>
              </a:ext>
            </a:extLst>
          </p:cNvPr>
          <p:cNvPicPr>
            <a:picLocks noChangeAspect="1"/>
          </p:cNvPicPr>
          <p:nvPr/>
        </p:nvPicPr>
        <p:blipFill>
          <a:blip r:embed="rId4"/>
          <a:stretch>
            <a:fillRect/>
          </a:stretch>
        </p:blipFill>
        <p:spPr>
          <a:xfrm>
            <a:off x="6244104" y="8061961"/>
            <a:ext cx="6287377" cy="1181265"/>
          </a:xfrm>
          <a:prstGeom prst="rect">
            <a:avLst/>
          </a:prstGeom>
        </p:spPr>
      </p:pic>
      <p:sp>
        <p:nvSpPr>
          <p:cNvPr id="4" name="Rectangle 3">
            <a:extLst>
              <a:ext uri="{FF2B5EF4-FFF2-40B4-BE49-F238E27FC236}">
                <a16:creationId xmlns:a16="http://schemas.microsoft.com/office/drawing/2014/main" id="{A125E1B1-B017-D5FA-CA4C-F4AABA321A80}"/>
              </a:ext>
            </a:extLst>
          </p:cNvPr>
          <p:cNvSpPr/>
          <p:nvPr/>
        </p:nvSpPr>
        <p:spPr>
          <a:xfrm>
            <a:off x="5888504" y="4648200"/>
            <a:ext cx="461496" cy="210016"/>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151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5C84C79F-0B38-2450-41CC-EE68160E6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2" y="1542584"/>
            <a:ext cx="11431595" cy="6668431"/>
          </a:xfrm>
          <a:prstGeom prst="rect">
            <a:avLst/>
          </a:prstGeom>
        </p:spPr>
      </p:pic>
      <p:sp>
        <p:nvSpPr>
          <p:cNvPr id="10" name="Title 1">
            <a:extLst>
              <a:ext uri="{FF2B5EF4-FFF2-40B4-BE49-F238E27FC236}">
                <a16:creationId xmlns:a16="http://schemas.microsoft.com/office/drawing/2014/main" id="{92B0496F-48AC-3FA8-7A80-16B7F6E4EB6C}"/>
              </a:ext>
            </a:extLst>
          </p:cNvPr>
          <p:cNvSpPr>
            <a:spLocks noGrp="1"/>
          </p:cNvSpPr>
          <p:nvPr>
            <p:ph type="title"/>
          </p:nvPr>
        </p:nvSpPr>
        <p:spPr>
          <a:xfrm>
            <a:off x="463550" y="965200"/>
            <a:ext cx="12077700" cy="726439"/>
          </a:xfrm>
        </p:spPr>
        <p:txBody>
          <a:bodyPr/>
          <a:lstStyle/>
          <a:p>
            <a:r>
              <a:rPr lang="en-US" dirty="0">
                <a:latin typeface="Yu Gothic" panose="020B0400000000000000" pitchFamily="34" charset="-128"/>
                <a:ea typeface="Yu Gothic" panose="020B0400000000000000" pitchFamily="34" charset="-128"/>
              </a:rPr>
              <a:t>We infer varied demographic histories</a:t>
            </a:r>
          </a:p>
        </p:txBody>
      </p:sp>
      <p:sp>
        <p:nvSpPr>
          <p:cNvPr id="4" name="Left Brace 3">
            <a:extLst>
              <a:ext uri="{FF2B5EF4-FFF2-40B4-BE49-F238E27FC236}">
                <a16:creationId xmlns:a16="http://schemas.microsoft.com/office/drawing/2014/main" id="{BCF94767-9332-1664-BBEC-6A034B7452FD}"/>
              </a:ext>
            </a:extLst>
          </p:cNvPr>
          <p:cNvSpPr/>
          <p:nvPr/>
        </p:nvSpPr>
        <p:spPr>
          <a:xfrm rot="16200000">
            <a:off x="3359607" y="6562656"/>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06BAFB19-E859-E30C-45D9-BDE16CF5F0F9}"/>
              </a:ext>
            </a:extLst>
          </p:cNvPr>
          <p:cNvSpPr txBox="1"/>
          <p:nvPr/>
        </p:nvSpPr>
        <p:spPr>
          <a:xfrm>
            <a:off x="2235199" y="7703922"/>
            <a:ext cx="914400" cy="461665"/>
          </a:xfrm>
          <a:prstGeom prst="rect">
            <a:avLst/>
          </a:prstGeom>
          <a:noFill/>
        </p:spPr>
        <p:txBody>
          <a:bodyPr wrap="square" rtlCol="0">
            <a:spAutoFit/>
          </a:bodyPr>
          <a:lstStyle/>
          <a:p>
            <a:r>
              <a:rPr lang="en-US" sz="2400" dirty="0"/>
              <a:t>Why?</a:t>
            </a:r>
          </a:p>
        </p:txBody>
      </p:sp>
      <p:pic>
        <p:nvPicPr>
          <p:cNvPr id="7" name="Picture 6">
            <a:extLst>
              <a:ext uri="{FF2B5EF4-FFF2-40B4-BE49-F238E27FC236}">
                <a16:creationId xmlns:a16="http://schemas.microsoft.com/office/drawing/2014/main" id="{46BD5E69-198F-7B9D-FB86-419F275064BA}"/>
              </a:ext>
            </a:extLst>
          </p:cNvPr>
          <p:cNvPicPr>
            <a:picLocks noChangeAspect="1"/>
          </p:cNvPicPr>
          <p:nvPr/>
        </p:nvPicPr>
        <p:blipFill>
          <a:blip r:embed="rId4"/>
          <a:stretch>
            <a:fillRect/>
          </a:stretch>
        </p:blipFill>
        <p:spPr>
          <a:xfrm>
            <a:off x="277411" y="8458200"/>
            <a:ext cx="5744377" cy="1000265"/>
          </a:xfrm>
          <a:prstGeom prst="rect">
            <a:avLst/>
          </a:prstGeom>
        </p:spPr>
      </p:pic>
      <p:sp>
        <p:nvSpPr>
          <p:cNvPr id="12" name="Rectangle 11">
            <a:extLst>
              <a:ext uri="{FF2B5EF4-FFF2-40B4-BE49-F238E27FC236}">
                <a16:creationId xmlns:a16="http://schemas.microsoft.com/office/drawing/2014/main" id="{58991299-235D-DAA9-F2B9-23FBEE063D7C}"/>
              </a:ext>
            </a:extLst>
          </p:cNvPr>
          <p:cNvSpPr/>
          <p:nvPr/>
        </p:nvSpPr>
        <p:spPr>
          <a:xfrm>
            <a:off x="8712200" y="3505200"/>
            <a:ext cx="2286000" cy="38100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744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A picture containing screenshot, line, colorfulness, parallel&#10;&#10;Description automatically generated">
            <a:extLst>
              <a:ext uri="{FF2B5EF4-FFF2-40B4-BE49-F238E27FC236}">
                <a16:creationId xmlns:a16="http://schemas.microsoft.com/office/drawing/2014/main" id="{A7B3E1AB-50FE-5470-3F82-3AE33E95E1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57"/>
          <a:stretch/>
        </p:blipFill>
        <p:spPr>
          <a:xfrm>
            <a:off x="466719" y="3581399"/>
            <a:ext cx="3822252" cy="1827853"/>
          </a:xfrm>
          <a:prstGeom prst="rect">
            <a:avLst/>
          </a:prstGeom>
        </p:spPr>
      </p:pic>
      <p:cxnSp>
        <p:nvCxnSpPr>
          <p:cNvPr id="67" name="Straight Arrow Connector 66">
            <a:extLst>
              <a:ext uri="{FF2B5EF4-FFF2-40B4-BE49-F238E27FC236}">
                <a16:creationId xmlns:a16="http://schemas.microsoft.com/office/drawing/2014/main" id="{A2208274-10E7-DFBB-C315-04C5969E7984}"/>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0" name="Title 1">
            <a:extLst>
              <a:ext uri="{FF2B5EF4-FFF2-40B4-BE49-F238E27FC236}">
                <a16:creationId xmlns:a16="http://schemas.microsoft.com/office/drawing/2014/main" id="{04EBF9EA-E580-D8E6-D900-9AE6DFE3E0E6}"/>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use FitDadi to infer Selection</a:t>
            </a:r>
          </a:p>
        </p:txBody>
      </p:sp>
      <p:pic>
        <p:nvPicPr>
          <p:cNvPr id="4" name="Picture 3" descr="A picture containing screenshot, line, colorfulness, parallel&#10;&#10;Description automatically generated">
            <a:extLst>
              <a:ext uri="{FF2B5EF4-FFF2-40B4-BE49-F238E27FC236}">
                <a16:creationId xmlns:a16="http://schemas.microsoft.com/office/drawing/2014/main" id="{499907FD-0DAE-CE28-D66C-BC602DB8DA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096" t="1" r="50000" b="91929"/>
          <a:stretch/>
        </p:blipFill>
        <p:spPr>
          <a:xfrm>
            <a:off x="711200" y="3246213"/>
            <a:ext cx="1969300" cy="286059"/>
          </a:xfrm>
          <a:prstGeom prst="rect">
            <a:avLst/>
          </a:prstGeom>
        </p:spPr>
      </p:pic>
      <p:pic>
        <p:nvPicPr>
          <p:cNvPr id="5" name="Picture 4" descr="A picture containing screenshot, line, colorfulness, parallel&#10;&#10;Description automatically generated">
            <a:extLst>
              <a:ext uri="{FF2B5EF4-FFF2-40B4-BE49-F238E27FC236}">
                <a16:creationId xmlns:a16="http://schemas.microsoft.com/office/drawing/2014/main" id="{EEBFA67C-BFD6-1BE7-93D3-91A721B310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961" t="2265" r="16109" b="91929"/>
          <a:stretch/>
        </p:blipFill>
        <p:spPr>
          <a:xfrm>
            <a:off x="2781291" y="3312094"/>
            <a:ext cx="1444180" cy="205806"/>
          </a:xfrm>
          <a:prstGeom prst="rect">
            <a:avLst/>
          </a:prstGeom>
        </p:spPr>
      </p:pic>
    </p:spTree>
    <p:extLst>
      <p:ext uri="{BB962C8B-B14F-4D97-AF65-F5344CB8AC3E}">
        <p14:creationId xmlns:p14="http://schemas.microsoft.com/office/powerpoint/2010/main" val="853249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A2208274-10E7-DFBB-C315-04C5969E7984}"/>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0" name="Title 1">
            <a:extLst>
              <a:ext uri="{FF2B5EF4-FFF2-40B4-BE49-F238E27FC236}">
                <a16:creationId xmlns:a16="http://schemas.microsoft.com/office/drawing/2014/main" id="{04EBF9EA-E580-D8E6-D900-9AE6DFE3E0E6}"/>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use FitDadi to infer Selection</a:t>
            </a:r>
          </a:p>
        </p:txBody>
      </p:sp>
      <p:pic>
        <p:nvPicPr>
          <p:cNvPr id="76" name="Picture 75" descr="A picture containing screenshot, line, colorfulness, parallel&#10;&#10;Description automatically generated">
            <a:extLst>
              <a:ext uri="{FF2B5EF4-FFF2-40B4-BE49-F238E27FC236}">
                <a16:creationId xmlns:a16="http://schemas.microsoft.com/office/drawing/2014/main" id="{53522A01-D337-E055-4889-E0D03B3F5D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57"/>
          <a:stretch/>
        </p:blipFill>
        <p:spPr>
          <a:xfrm>
            <a:off x="466719" y="3581399"/>
            <a:ext cx="3822252" cy="1827853"/>
          </a:xfrm>
          <a:prstGeom prst="rect">
            <a:avLst/>
          </a:prstGeom>
        </p:spPr>
      </p:pic>
      <p:pic>
        <p:nvPicPr>
          <p:cNvPr id="77" name="Picture 76" descr="A picture containing screenshot, line, colorfulness, parallel&#10;&#10;Description automatically generated">
            <a:extLst>
              <a:ext uri="{FF2B5EF4-FFF2-40B4-BE49-F238E27FC236}">
                <a16:creationId xmlns:a16="http://schemas.microsoft.com/office/drawing/2014/main" id="{B146210C-CAA4-C0F6-CEDE-644689A372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096" t="1" r="50000" b="91929"/>
          <a:stretch/>
        </p:blipFill>
        <p:spPr>
          <a:xfrm>
            <a:off x="711200" y="3246213"/>
            <a:ext cx="1969300" cy="286059"/>
          </a:xfrm>
          <a:prstGeom prst="rect">
            <a:avLst/>
          </a:prstGeom>
        </p:spPr>
      </p:pic>
      <p:pic>
        <p:nvPicPr>
          <p:cNvPr id="78" name="Picture 77" descr="A picture containing screenshot, line, colorfulness, parallel&#10;&#10;Description automatically generated">
            <a:extLst>
              <a:ext uri="{FF2B5EF4-FFF2-40B4-BE49-F238E27FC236}">
                <a16:creationId xmlns:a16="http://schemas.microsoft.com/office/drawing/2014/main" id="{FCC44646-B57D-80C2-B5C6-3AC516B1C2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961" t="2265" r="16109" b="91929"/>
          <a:stretch/>
        </p:blipFill>
        <p:spPr>
          <a:xfrm>
            <a:off x="2781291" y="3312094"/>
            <a:ext cx="1444180" cy="205806"/>
          </a:xfrm>
          <a:prstGeom prst="rect">
            <a:avLst/>
          </a:prstGeom>
        </p:spPr>
      </p:pic>
      <p:pic>
        <p:nvPicPr>
          <p:cNvPr id="90" name="Picture 89" descr="A picture containing screenshot, graphics, graphic design, design&#10;&#10;Description automatically generated">
            <a:extLst>
              <a:ext uri="{FF2B5EF4-FFF2-40B4-BE49-F238E27FC236}">
                <a16:creationId xmlns:a16="http://schemas.microsoft.com/office/drawing/2014/main" id="{4EE26C39-D745-A4D6-A428-C35D702ACB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2" r="20311" b="76153"/>
          <a:stretch/>
        </p:blipFill>
        <p:spPr>
          <a:xfrm>
            <a:off x="2870200" y="6542418"/>
            <a:ext cx="7246258" cy="1153782"/>
          </a:xfrm>
          <a:prstGeom prst="rect">
            <a:avLst/>
          </a:prstGeom>
        </p:spPr>
      </p:pic>
      <p:sp>
        <p:nvSpPr>
          <p:cNvPr id="91" name="Rectangle 90">
            <a:extLst>
              <a:ext uri="{FF2B5EF4-FFF2-40B4-BE49-F238E27FC236}">
                <a16:creationId xmlns:a16="http://schemas.microsoft.com/office/drawing/2014/main" id="{1D41284C-3BC3-AFA5-663E-BFF309689411}"/>
              </a:ext>
            </a:extLst>
          </p:cNvPr>
          <p:cNvSpPr/>
          <p:nvPr/>
        </p:nvSpPr>
        <p:spPr>
          <a:xfrm>
            <a:off x="4869543" y="5889947"/>
            <a:ext cx="2667000" cy="6893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F7D57D94-C67E-C69B-EB80-C5B4E3B48BA8}"/>
              </a:ext>
            </a:extLst>
          </p:cNvPr>
          <p:cNvSpPr/>
          <p:nvPr/>
        </p:nvSpPr>
        <p:spPr>
          <a:xfrm>
            <a:off x="4140200" y="6096000"/>
            <a:ext cx="4724399" cy="2745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bject 59">
            <a:extLst>
              <a:ext uri="{FF2B5EF4-FFF2-40B4-BE49-F238E27FC236}">
                <a16:creationId xmlns:a16="http://schemas.microsoft.com/office/drawing/2014/main" id="{CB0671FB-F38F-B040-7058-DFD1F1A3626A}"/>
              </a:ext>
            </a:extLst>
          </p:cNvPr>
          <p:cNvSpPr txBox="1"/>
          <p:nvPr/>
        </p:nvSpPr>
        <p:spPr>
          <a:xfrm>
            <a:off x="10261600" y="7036247"/>
            <a:ext cx="2438400" cy="761106"/>
          </a:xfrm>
          <a:prstGeom prst="rect">
            <a:avLst/>
          </a:prstGeom>
        </p:spPr>
        <p:txBody>
          <a:bodyPr vert="horz" wrap="square" lIns="0" tIns="9525" rIns="0" bIns="0" rtlCol="0">
            <a:spAutoFit/>
          </a:bodyPr>
          <a:lstStyle/>
          <a:p>
            <a:pPr marL="9525" marR="3810">
              <a:spcBef>
                <a:spcPts val="75"/>
              </a:spcBef>
            </a:pPr>
            <a:r>
              <a:rPr sz="2400" spc="4" dirty="0">
                <a:latin typeface="Yu Gothic" panose="020B0400000000000000" pitchFamily="34" charset="-128"/>
                <a:ea typeface="Yu Gothic" panose="020B0400000000000000" pitchFamily="34" charset="-128"/>
                <a:cs typeface="Arial"/>
              </a:rPr>
              <a:t>Demography  </a:t>
            </a:r>
            <a:endParaRPr lang="en-US" sz="2400" spc="4" dirty="0">
              <a:latin typeface="Yu Gothic" panose="020B0400000000000000" pitchFamily="34" charset="-128"/>
              <a:ea typeface="Yu Gothic" panose="020B0400000000000000" pitchFamily="34" charset="-128"/>
              <a:cs typeface="Arial"/>
            </a:endParaRPr>
          </a:p>
          <a:p>
            <a:pPr marL="9525" marR="3810">
              <a:spcBef>
                <a:spcPts val="75"/>
              </a:spcBef>
            </a:pPr>
            <a:r>
              <a:rPr lang="en-US" sz="2400" strike="sngStrike" spc="15" dirty="0">
                <a:latin typeface="Yu Gothic" panose="020B0400000000000000" pitchFamily="34" charset="-128"/>
                <a:ea typeface="Yu Gothic" panose="020B0400000000000000" pitchFamily="34" charset="-128"/>
                <a:cs typeface="Arial"/>
              </a:rPr>
              <a:t>Linked</a:t>
            </a:r>
            <a:r>
              <a:rPr sz="2400" strike="sngStrike" spc="-52" dirty="0">
                <a:latin typeface="Yu Gothic" panose="020B0400000000000000" pitchFamily="34" charset="-128"/>
                <a:ea typeface="Yu Gothic" panose="020B0400000000000000" pitchFamily="34" charset="-128"/>
                <a:cs typeface="Arial"/>
              </a:rPr>
              <a:t> </a:t>
            </a:r>
            <a:r>
              <a:rPr sz="2400" strike="sngStrike" spc="7" dirty="0">
                <a:latin typeface="Yu Gothic" panose="020B0400000000000000" pitchFamily="34" charset="-128"/>
                <a:ea typeface="Yu Gothic" panose="020B0400000000000000" pitchFamily="34" charset="-128"/>
                <a:cs typeface="Arial"/>
              </a:rPr>
              <a:t>selection</a:t>
            </a:r>
            <a:endParaRPr sz="2400" strike="sngStrike" dirty="0">
              <a:latin typeface="Yu Gothic" panose="020B0400000000000000" pitchFamily="34" charset="-128"/>
              <a:ea typeface="Yu Gothic" panose="020B0400000000000000" pitchFamily="34" charset="-128"/>
              <a:cs typeface="Arial"/>
            </a:endParaRPr>
          </a:p>
        </p:txBody>
      </p:sp>
      <p:sp>
        <p:nvSpPr>
          <p:cNvPr id="95" name="object 60">
            <a:extLst>
              <a:ext uri="{FF2B5EF4-FFF2-40B4-BE49-F238E27FC236}">
                <a16:creationId xmlns:a16="http://schemas.microsoft.com/office/drawing/2014/main" id="{E0DC7E80-0C2C-5D1B-F138-A9BEDE1C6DFD}"/>
              </a:ext>
            </a:extLst>
          </p:cNvPr>
          <p:cNvSpPr txBox="1"/>
          <p:nvPr/>
        </p:nvSpPr>
        <p:spPr>
          <a:xfrm>
            <a:off x="-377539" y="6857993"/>
            <a:ext cx="3247739" cy="1117614"/>
          </a:xfrm>
          <a:prstGeom prst="rect">
            <a:avLst/>
          </a:prstGeom>
        </p:spPr>
        <p:txBody>
          <a:bodyPr vert="horz" wrap="square" lIns="0" tIns="9525" rIns="0" bIns="0" rtlCol="0">
            <a:spAutoFit/>
          </a:bodyPr>
          <a:lstStyle/>
          <a:p>
            <a:pPr marL="9525" marR="180021" indent="754853" algn="r">
              <a:spcBef>
                <a:spcPts val="75"/>
              </a:spcBef>
            </a:pPr>
            <a:r>
              <a:rPr lang="en-US" sz="2400" spc="4" dirty="0">
                <a:latin typeface="Yu Gothic" panose="020B0400000000000000" pitchFamily="34" charset="-128"/>
                <a:ea typeface="Yu Gothic" panose="020B0400000000000000" pitchFamily="34" charset="-128"/>
                <a:cs typeface="Arial"/>
              </a:rPr>
              <a:t>Demography </a:t>
            </a:r>
            <a:r>
              <a:rPr lang="en-US" sz="2400" strike="sngStrike" spc="4" dirty="0">
                <a:latin typeface="Yu Gothic" panose="020B0400000000000000" pitchFamily="34" charset="-128"/>
                <a:ea typeface="Yu Gothic" panose="020B0400000000000000" pitchFamily="34" charset="-128"/>
                <a:cs typeface="Arial"/>
              </a:rPr>
              <a:t>Linked </a:t>
            </a:r>
            <a:r>
              <a:rPr lang="en-US" sz="2400" strike="sngStrike" spc="7" dirty="0">
                <a:latin typeface="Yu Gothic" panose="020B0400000000000000" pitchFamily="34" charset="-128"/>
                <a:ea typeface="Yu Gothic" panose="020B0400000000000000" pitchFamily="34" charset="-128"/>
                <a:cs typeface="Arial"/>
              </a:rPr>
              <a:t>selection</a:t>
            </a:r>
            <a:br>
              <a:rPr lang="en-US" sz="2400" strike="sngStrike" spc="7" dirty="0">
                <a:latin typeface="Yu Gothic" panose="020B0400000000000000" pitchFamily="34" charset="-128"/>
                <a:ea typeface="Yu Gothic" panose="020B0400000000000000" pitchFamily="34" charset="-128"/>
                <a:cs typeface="Arial"/>
              </a:rPr>
            </a:br>
            <a:r>
              <a:rPr lang="en-US" sz="2400" spc="-4" dirty="0" err="1">
                <a:latin typeface="Yu Gothic" panose="020B0400000000000000" pitchFamily="34" charset="-128"/>
                <a:ea typeface="Yu Gothic" panose="020B0400000000000000" pitchFamily="34" charset="-128"/>
                <a:cs typeface="Arial"/>
              </a:rPr>
              <a:t>Selection</a:t>
            </a:r>
            <a:r>
              <a:rPr lang="en-US" sz="2400" spc="-4" dirty="0">
                <a:latin typeface="Yu Gothic" panose="020B0400000000000000" pitchFamily="34" charset="-128"/>
                <a:ea typeface="Yu Gothic" panose="020B0400000000000000" pitchFamily="34" charset="-128"/>
                <a:cs typeface="Arial"/>
              </a:rPr>
              <a:t> pressure</a:t>
            </a:r>
            <a:endParaRPr lang="en-US" sz="2400" dirty="0">
              <a:latin typeface="Yu Gothic" panose="020B0400000000000000" pitchFamily="34" charset="-128"/>
              <a:ea typeface="Yu Gothic" panose="020B0400000000000000" pitchFamily="34" charset="-128"/>
              <a:cs typeface="Arial"/>
            </a:endParaRPr>
          </a:p>
        </p:txBody>
      </p:sp>
      <p:pic>
        <p:nvPicPr>
          <p:cNvPr id="96" name="Picture 95" descr="A picture containing screenshot, line, colorfulness, parallel&#10;&#10;Description automatically generated">
            <a:extLst>
              <a:ext uri="{FF2B5EF4-FFF2-40B4-BE49-F238E27FC236}">
                <a16:creationId xmlns:a16="http://schemas.microsoft.com/office/drawing/2014/main" id="{0FFBC45A-BCB0-5C1E-5C4A-D79709A9F0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096" t="1" r="50000" b="91929"/>
          <a:stretch/>
        </p:blipFill>
        <p:spPr>
          <a:xfrm>
            <a:off x="4165601" y="7571759"/>
            <a:ext cx="2780188" cy="403848"/>
          </a:xfrm>
          <a:prstGeom prst="rect">
            <a:avLst/>
          </a:prstGeom>
        </p:spPr>
      </p:pic>
      <p:pic>
        <p:nvPicPr>
          <p:cNvPr id="97" name="Picture 96" descr="A picture containing screenshot, line, graphics, colorfulness&#10;&#10;Description automatically generated">
            <a:extLst>
              <a:ext uri="{FF2B5EF4-FFF2-40B4-BE49-F238E27FC236}">
                <a16:creationId xmlns:a16="http://schemas.microsoft.com/office/drawing/2014/main" id="{89B05023-8F51-F88B-184B-AE16A59A0C1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134" t="-2160" r="13943" b="91050"/>
          <a:stretch/>
        </p:blipFill>
        <p:spPr>
          <a:xfrm>
            <a:off x="7090931" y="7480634"/>
            <a:ext cx="2224132" cy="555979"/>
          </a:xfrm>
          <a:prstGeom prst="rect">
            <a:avLst/>
          </a:prstGeom>
        </p:spPr>
      </p:pic>
    </p:spTree>
    <p:extLst>
      <p:ext uri="{BB962C8B-B14F-4D97-AF65-F5344CB8AC3E}">
        <p14:creationId xmlns:p14="http://schemas.microsoft.com/office/powerpoint/2010/main" val="113477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A2208274-10E7-DFBB-C315-04C5969E7984}"/>
              </a:ext>
            </a:extLst>
          </p:cNvPr>
          <p:cNvCxnSpPr>
            <a:cxnSpLocks/>
          </p:cNvCxnSpPr>
          <p:nvPr/>
        </p:nvCxnSpPr>
        <p:spPr>
          <a:xfrm>
            <a:off x="4292600" y="5105400"/>
            <a:ext cx="3200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0" name="Title 1">
            <a:extLst>
              <a:ext uri="{FF2B5EF4-FFF2-40B4-BE49-F238E27FC236}">
                <a16:creationId xmlns:a16="http://schemas.microsoft.com/office/drawing/2014/main" id="{04EBF9EA-E580-D8E6-D900-9AE6DFE3E0E6}"/>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use FitDadi to infer Selection</a:t>
            </a:r>
          </a:p>
        </p:txBody>
      </p:sp>
      <p:pic>
        <p:nvPicPr>
          <p:cNvPr id="2" name="Picture 1" descr="A picture containing screenshot, graphics, graphic design, design&#10;&#10;Description automatically generated">
            <a:extLst>
              <a:ext uri="{FF2B5EF4-FFF2-40B4-BE49-F238E27FC236}">
                <a16:creationId xmlns:a16="http://schemas.microsoft.com/office/drawing/2014/main" id="{CA6E7640-DB72-D5FB-5C98-1B12DDF828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162" r="20311" b="76153"/>
          <a:stretch/>
        </p:blipFill>
        <p:spPr>
          <a:xfrm>
            <a:off x="2870200" y="6542418"/>
            <a:ext cx="7246258" cy="1153782"/>
          </a:xfrm>
          <a:prstGeom prst="rect">
            <a:avLst/>
          </a:prstGeom>
        </p:spPr>
      </p:pic>
      <p:sp>
        <p:nvSpPr>
          <p:cNvPr id="3" name="Rectangle 2">
            <a:extLst>
              <a:ext uri="{FF2B5EF4-FFF2-40B4-BE49-F238E27FC236}">
                <a16:creationId xmlns:a16="http://schemas.microsoft.com/office/drawing/2014/main" id="{B7E584E4-EFE0-174B-0734-586DE3D0779C}"/>
              </a:ext>
            </a:extLst>
          </p:cNvPr>
          <p:cNvSpPr/>
          <p:nvPr/>
        </p:nvSpPr>
        <p:spPr>
          <a:xfrm>
            <a:off x="4869543" y="5889947"/>
            <a:ext cx="2667000" cy="6893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118EA1-B8CD-B0B4-6D88-5064AD7D1EFD}"/>
              </a:ext>
            </a:extLst>
          </p:cNvPr>
          <p:cNvSpPr/>
          <p:nvPr/>
        </p:nvSpPr>
        <p:spPr>
          <a:xfrm>
            <a:off x="43542" y="7549250"/>
            <a:ext cx="2725058" cy="39370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2C3212-7AF9-143E-D946-E37CDDC36C61}"/>
              </a:ext>
            </a:extLst>
          </p:cNvPr>
          <p:cNvSpPr/>
          <p:nvPr/>
        </p:nvSpPr>
        <p:spPr>
          <a:xfrm>
            <a:off x="4140200" y="6096000"/>
            <a:ext cx="4724399" cy="27455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bject 59">
            <a:extLst>
              <a:ext uri="{FF2B5EF4-FFF2-40B4-BE49-F238E27FC236}">
                <a16:creationId xmlns:a16="http://schemas.microsoft.com/office/drawing/2014/main" id="{AC5DD7DF-7D10-9269-4139-115F1E5837D3}"/>
              </a:ext>
            </a:extLst>
          </p:cNvPr>
          <p:cNvSpPr txBox="1"/>
          <p:nvPr/>
        </p:nvSpPr>
        <p:spPr>
          <a:xfrm>
            <a:off x="10261600" y="7036247"/>
            <a:ext cx="2438400" cy="761106"/>
          </a:xfrm>
          <a:prstGeom prst="rect">
            <a:avLst/>
          </a:prstGeom>
        </p:spPr>
        <p:txBody>
          <a:bodyPr vert="horz" wrap="square" lIns="0" tIns="9525" rIns="0" bIns="0" rtlCol="0">
            <a:spAutoFit/>
          </a:bodyPr>
          <a:lstStyle/>
          <a:p>
            <a:pPr marL="9525" marR="3810">
              <a:spcBef>
                <a:spcPts val="75"/>
              </a:spcBef>
            </a:pPr>
            <a:r>
              <a:rPr sz="2400" spc="4" dirty="0">
                <a:latin typeface="Yu Gothic" panose="020B0400000000000000" pitchFamily="34" charset="-128"/>
                <a:ea typeface="Yu Gothic" panose="020B0400000000000000" pitchFamily="34" charset="-128"/>
                <a:cs typeface="Arial"/>
              </a:rPr>
              <a:t>Demography  </a:t>
            </a:r>
            <a:endParaRPr lang="en-US" sz="2400" spc="4" dirty="0">
              <a:latin typeface="Yu Gothic" panose="020B0400000000000000" pitchFamily="34" charset="-128"/>
              <a:ea typeface="Yu Gothic" panose="020B0400000000000000" pitchFamily="34" charset="-128"/>
              <a:cs typeface="Arial"/>
            </a:endParaRPr>
          </a:p>
          <a:p>
            <a:pPr marL="9525" marR="3810">
              <a:spcBef>
                <a:spcPts val="75"/>
              </a:spcBef>
            </a:pPr>
            <a:r>
              <a:rPr lang="en-US" sz="2400" strike="sngStrike" spc="15" dirty="0">
                <a:latin typeface="Yu Gothic" panose="020B0400000000000000" pitchFamily="34" charset="-128"/>
                <a:ea typeface="Yu Gothic" panose="020B0400000000000000" pitchFamily="34" charset="-128"/>
                <a:cs typeface="Arial"/>
              </a:rPr>
              <a:t>Linked</a:t>
            </a:r>
            <a:r>
              <a:rPr sz="2400" strike="sngStrike" spc="-52" dirty="0">
                <a:latin typeface="Yu Gothic" panose="020B0400000000000000" pitchFamily="34" charset="-128"/>
                <a:ea typeface="Yu Gothic" panose="020B0400000000000000" pitchFamily="34" charset="-128"/>
                <a:cs typeface="Arial"/>
              </a:rPr>
              <a:t> </a:t>
            </a:r>
            <a:r>
              <a:rPr sz="2400" strike="sngStrike" spc="7" dirty="0">
                <a:latin typeface="Yu Gothic" panose="020B0400000000000000" pitchFamily="34" charset="-128"/>
                <a:ea typeface="Yu Gothic" panose="020B0400000000000000" pitchFamily="34" charset="-128"/>
                <a:cs typeface="Arial"/>
              </a:rPr>
              <a:t>selection</a:t>
            </a:r>
            <a:endParaRPr sz="2400" strike="sngStrike" dirty="0">
              <a:latin typeface="Yu Gothic" panose="020B0400000000000000" pitchFamily="34" charset="-128"/>
              <a:ea typeface="Yu Gothic" panose="020B0400000000000000" pitchFamily="34" charset="-128"/>
              <a:cs typeface="Arial"/>
            </a:endParaRPr>
          </a:p>
        </p:txBody>
      </p:sp>
      <p:sp>
        <p:nvSpPr>
          <p:cNvPr id="9" name="object 60">
            <a:extLst>
              <a:ext uri="{FF2B5EF4-FFF2-40B4-BE49-F238E27FC236}">
                <a16:creationId xmlns:a16="http://schemas.microsoft.com/office/drawing/2014/main" id="{B1AD0E1B-54D9-C7DA-7310-B2C26EB1F03D}"/>
              </a:ext>
            </a:extLst>
          </p:cNvPr>
          <p:cNvSpPr txBox="1"/>
          <p:nvPr/>
        </p:nvSpPr>
        <p:spPr>
          <a:xfrm>
            <a:off x="-377539" y="6857993"/>
            <a:ext cx="3247739" cy="1117614"/>
          </a:xfrm>
          <a:prstGeom prst="rect">
            <a:avLst/>
          </a:prstGeom>
        </p:spPr>
        <p:txBody>
          <a:bodyPr vert="horz" wrap="square" lIns="0" tIns="9525" rIns="0" bIns="0" rtlCol="0">
            <a:spAutoFit/>
          </a:bodyPr>
          <a:lstStyle/>
          <a:p>
            <a:pPr marL="9525" marR="180021" indent="754853" algn="r">
              <a:spcBef>
                <a:spcPts val="75"/>
              </a:spcBef>
            </a:pPr>
            <a:r>
              <a:rPr lang="en-US" sz="2400" spc="4" dirty="0">
                <a:latin typeface="Yu Gothic" panose="020B0400000000000000" pitchFamily="34" charset="-128"/>
                <a:ea typeface="Yu Gothic" panose="020B0400000000000000" pitchFamily="34" charset="-128"/>
                <a:cs typeface="Arial"/>
              </a:rPr>
              <a:t>Demography </a:t>
            </a:r>
            <a:r>
              <a:rPr lang="en-US" sz="2400" strike="sngStrike" spc="4" dirty="0">
                <a:latin typeface="Yu Gothic" panose="020B0400000000000000" pitchFamily="34" charset="-128"/>
                <a:ea typeface="Yu Gothic" panose="020B0400000000000000" pitchFamily="34" charset="-128"/>
                <a:cs typeface="Arial"/>
              </a:rPr>
              <a:t>Linked </a:t>
            </a:r>
            <a:r>
              <a:rPr lang="en-US" sz="2400" strike="sngStrike" spc="7" dirty="0">
                <a:latin typeface="Yu Gothic" panose="020B0400000000000000" pitchFamily="34" charset="-128"/>
                <a:ea typeface="Yu Gothic" panose="020B0400000000000000" pitchFamily="34" charset="-128"/>
                <a:cs typeface="Arial"/>
              </a:rPr>
              <a:t>selection</a:t>
            </a:r>
            <a:br>
              <a:rPr lang="en-US" sz="2400" strike="sngStrike" spc="7" dirty="0">
                <a:latin typeface="Yu Gothic" panose="020B0400000000000000" pitchFamily="34" charset="-128"/>
                <a:ea typeface="Yu Gothic" panose="020B0400000000000000" pitchFamily="34" charset="-128"/>
                <a:cs typeface="Arial"/>
              </a:rPr>
            </a:br>
            <a:r>
              <a:rPr lang="en-US" sz="2400" spc="-4" dirty="0" err="1">
                <a:latin typeface="Yu Gothic" panose="020B0400000000000000" pitchFamily="34" charset="-128"/>
                <a:ea typeface="Yu Gothic" panose="020B0400000000000000" pitchFamily="34" charset="-128"/>
                <a:cs typeface="Arial"/>
              </a:rPr>
              <a:t>Selection</a:t>
            </a:r>
            <a:r>
              <a:rPr lang="en-US" sz="2400" spc="-4" dirty="0">
                <a:latin typeface="Yu Gothic" panose="020B0400000000000000" pitchFamily="34" charset="-128"/>
                <a:ea typeface="Yu Gothic" panose="020B0400000000000000" pitchFamily="34" charset="-128"/>
                <a:cs typeface="Arial"/>
              </a:rPr>
              <a:t> pressure</a:t>
            </a:r>
            <a:endParaRPr lang="en-US" sz="2400" dirty="0">
              <a:latin typeface="Yu Gothic" panose="020B0400000000000000" pitchFamily="34" charset="-128"/>
              <a:ea typeface="Yu Gothic" panose="020B0400000000000000" pitchFamily="34" charset="-128"/>
              <a:cs typeface="Arial"/>
            </a:endParaRPr>
          </a:p>
        </p:txBody>
      </p:sp>
      <p:pic>
        <p:nvPicPr>
          <p:cNvPr id="10" name="Picture 9" descr="A picture containing screenshot, line, colorfulness, parallel&#10;&#10;Description automatically generated">
            <a:extLst>
              <a:ext uri="{FF2B5EF4-FFF2-40B4-BE49-F238E27FC236}">
                <a16:creationId xmlns:a16="http://schemas.microsoft.com/office/drawing/2014/main" id="{33DD319C-325B-4D05-903A-055D59364F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157"/>
          <a:stretch/>
        </p:blipFill>
        <p:spPr>
          <a:xfrm>
            <a:off x="466719" y="3581399"/>
            <a:ext cx="3822252" cy="1827853"/>
          </a:xfrm>
          <a:prstGeom prst="rect">
            <a:avLst/>
          </a:prstGeom>
        </p:spPr>
      </p:pic>
      <p:pic>
        <p:nvPicPr>
          <p:cNvPr id="11" name="Picture 10" descr="A picture containing screenshot, line, colorfulness, parallel&#10;&#10;Description automatically generated">
            <a:extLst>
              <a:ext uri="{FF2B5EF4-FFF2-40B4-BE49-F238E27FC236}">
                <a16:creationId xmlns:a16="http://schemas.microsoft.com/office/drawing/2014/main" id="{EAC0FE47-5F37-93A4-8C08-4F1F2B1301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96" t="1" r="50000" b="91929"/>
          <a:stretch/>
        </p:blipFill>
        <p:spPr>
          <a:xfrm>
            <a:off x="711200" y="3246213"/>
            <a:ext cx="1969300" cy="286059"/>
          </a:xfrm>
          <a:prstGeom prst="rect">
            <a:avLst/>
          </a:prstGeom>
        </p:spPr>
      </p:pic>
      <p:pic>
        <p:nvPicPr>
          <p:cNvPr id="12" name="Picture 11" descr="A picture containing screenshot, line, colorfulness, parallel&#10;&#10;Description automatically generated">
            <a:extLst>
              <a:ext uri="{FF2B5EF4-FFF2-40B4-BE49-F238E27FC236}">
                <a16:creationId xmlns:a16="http://schemas.microsoft.com/office/drawing/2014/main" id="{DAC7E188-DBF1-B335-782F-87D7DB62EC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1961" t="2265" r="16109" b="91929"/>
          <a:stretch/>
        </p:blipFill>
        <p:spPr>
          <a:xfrm>
            <a:off x="2781291" y="3312094"/>
            <a:ext cx="1444180" cy="205806"/>
          </a:xfrm>
          <a:prstGeom prst="rect">
            <a:avLst/>
          </a:prstGeom>
        </p:spPr>
      </p:pic>
      <p:pic>
        <p:nvPicPr>
          <p:cNvPr id="13" name="Picture 12" descr="A picture containing screenshot, line, colorfulness, parallel&#10;&#10;Description automatically generated">
            <a:extLst>
              <a:ext uri="{FF2B5EF4-FFF2-40B4-BE49-F238E27FC236}">
                <a16:creationId xmlns:a16="http://schemas.microsoft.com/office/drawing/2014/main" id="{2DD6993E-9BE9-CB58-FE55-65CBA0B615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96" t="1" r="50000" b="91929"/>
          <a:stretch/>
        </p:blipFill>
        <p:spPr>
          <a:xfrm>
            <a:off x="4165601" y="7571759"/>
            <a:ext cx="2780188" cy="403848"/>
          </a:xfrm>
          <a:prstGeom prst="rect">
            <a:avLst/>
          </a:prstGeom>
        </p:spPr>
      </p:pic>
      <p:pic>
        <p:nvPicPr>
          <p:cNvPr id="15" name="Picture 14" descr="A picture containing screenshot, line, graphics, colorfulness&#10;&#10;Description automatically generated">
            <a:extLst>
              <a:ext uri="{FF2B5EF4-FFF2-40B4-BE49-F238E27FC236}">
                <a16:creationId xmlns:a16="http://schemas.microsoft.com/office/drawing/2014/main" id="{0AA484B0-EEEF-C484-F576-64D318B93D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134" t="-2160" r="13943" b="91050"/>
          <a:stretch/>
        </p:blipFill>
        <p:spPr>
          <a:xfrm>
            <a:off x="7090931" y="7480634"/>
            <a:ext cx="2224132" cy="555979"/>
          </a:xfrm>
          <a:prstGeom prst="rect">
            <a:avLst/>
          </a:prstGeom>
        </p:spPr>
      </p:pic>
    </p:spTree>
    <p:extLst>
      <p:ext uri="{BB962C8B-B14F-4D97-AF65-F5344CB8AC3E}">
        <p14:creationId xmlns:p14="http://schemas.microsoft.com/office/powerpoint/2010/main" val="2262840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the distribution of fitness effects (DFE)</a:t>
            </a:r>
          </a:p>
        </p:txBody>
      </p:sp>
      <p:pic>
        <p:nvPicPr>
          <p:cNvPr id="3" name="Picture 2" descr="A graph of different types of sites&#10;&#10;Description automatically generated">
            <a:extLst>
              <a:ext uri="{FF2B5EF4-FFF2-40B4-BE49-F238E27FC236}">
                <a16:creationId xmlns:a16="http://schemas.microsoft.com/office/drawing/2014/main" id="{80B1694D-F703-74F2-B92B-7FA61D0E1157}"/>
              </a:ext>
            </a:extLst>
          </p:cNvPr>
          <p:cNvPicPr>
            <a:picLocks noChangeAspect="1"/>
          </p:cNvPicPr>
          <p:nvPr/>
        </p:nvPicPr>
        <p:blipFill rotWithShape="1">
          <a:blip r:embed="rId3">
            <a:extLst>
              <a:ext uri="{28A0092B-C50C-407E-A947-70E740481C1C}">
                <a14:useLocalDpi xmlns:a14="http://schemas.microsoft.com/office/drawing/2010/main" val="0"/>
              </a:ext>
            </a:extLst>
          </a:blip>
          <a:srcRect b="74771"/>
          <a:stretch/>
        </p:blipFill>
        <p:spPr>
          <a:xfrm>
            <a:off x="1282582" y="2971800"/>
            <a:ext cx="10439635" cy="5267599"/>
          </a:xfrm>
          <a:prstGeom prst="rect">
            <a:avLst/>
          </a:prstGeom>
        </p:spPr>
      </p:pic>
      <p:sp>
        <p:nvSpPr>
          <p:cNvPr id="6" name="Arrow: Right 5">
            <a:extLst>
              <a:ext uri="{FF2B5EF4-FFF2-40B4-BE49-F238E27FC236}">
                <a16:creationId xmlns:a16="http://schemas.microsoft.com/office/drawing/2014/main" id="{56AA2151-2380-B3C5-E06E-F9DABE02664D}"/>
              </a:ext>
            </a:extLst>
          </p:cNvPr>
          <p:cNvSpPr/>
          <p:nvPr/>
        </p:nvSpPr>
        <p:spPr>
          <a:xfrm>
            <a:off x="9398000" y="8216900"/>
            <a:ext cx="3010018" cy="114300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Deleterious</a:t>
            </a:r>
          </a:p>
        </p:txBody>
      </p:sp>
      <p:sp>
        <p:nvSpPr>
          <p:cNvPr id="7" name="Arrow: Right 6">
            <a:extLst>
              <a:ext uri="{FF2B5EF4-FFF2-40B4-BE49-F238E27FC236}">
                <a16:creationId xmlns:a16="http://schemas.microsoft.com/office/drawing/2014/main" id="{075F259C-69BE-05D2-0091-CE410D384D60}"/>
              </a:ext>
            </a:extLst>
          </p:cNvPr>
          <p:cNvSpPr/>
          <p:nvPr/>
        </p:nvSpPr>
        <p:spPr>
          <a:xfrm flipH="1">
            <a:off x="1473200" y="8216900"/>
            <a:ext cx="3010018" cy="114300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Neutral</a:t>
            </a:r>
          </a:p>
        </p:txBody>
      </p:sp>
    </p:spTree>
    <p:extLst>
      <p:ext uri="{BB962C8B-B14F-4D97-AF65-F5344CB8AC3E}">
        <p14:creationId xmlns:p14="http://schemas.microsoft.com/office/powerpoint/2010/main" val="38601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sp>
        <p:nvSpPr>
          <p:cNvPr id="4" name="Title 1">
            <a:extLst>
              <a:ext uri="{FF2B5EF4-FFF2-40B4-BE49-F238E27FC236}">
                <a16:creationId xmlns:a16="http://schemas.microsoft.com/office/drawing/2014/main" id="{E6C2A79F-9819-9F9C-7258-F04448DE4425}"/>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Tree>
    <p:extLst>
      <p:ext uri="{BB962C8B-B14F-4D97-AF65-F5344CB8AC3E}">
        <p14:creationId xmlns:p14="http://schemas.microsoft.com/office/powerpoint/2010/main" val="2518200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the distribution of fitness effects (DFE)</a:t>
            </a:r>
          </a:p>
        </p:txBody>
      </p:sp>
      <p:pic>
        <p:nvPicPr>
          <p:cNvPr id="3" name="Picture 2" descr="A graph of different types of sites&#10;&#10;Description automatically generated">
            <a:extLst>
              <a:ext uri="{FF2B5EF4-FFF2-40B4-BE49-F238E27FC236}">
                <a16:creationId xmlns:a16="http://schemas.microsoft.com/office/drawing/2014/main" id="{80B1694D-F703-74F2-B92B-7FA61D0E1157}"/>
              </a:ext>
            </a:extLst>
          </p:cNvPr>
          <p:cNvPicPr>
            <a:picLocks noChangeAspect="1"/>
          </p:cNvPicPr>
          <p:nvPr/>
        </p:nvPicPr>
        <p:blipFill rotWithShape="1">
          <a:blip r:embed="rId3">
            <a:extLst>
              <a:ext uri="{28A0092B-C50C-407E-A947-70E740481C1C}">
                <a14:useLocalDpi xmlns:a14="http://schemas.microsoft.com/office/drawing/2010/main" val="0"/>
              </a:ext>
            </a:extLst>
          </a:blip>
          <a:srcRect b="74771"/>
          <a:stretch/>
        </p:blipFill>
        <p:spPr>
          <a:xfrm>
            <a:off x="1282582" y="2971800"/>
            <a:ext cx="10439635" cy="5267599"/>
          </a:xfrm>
          <a:prstGeom prst="rect">
            <a:avLst/>
          </a:prstGeom>
        </p:spPr>
      </p:pic>
      <p:sp>
        <p:nvSpPr>
          <p:cNvPr id="6" name="Arrow: Right 5">
            <a:extLst>
              <a:ext uri="{FF2B5EF4-FFF2-40B4-BE49-F238E27FC236}">
                <a16:creationId xmlns:a16="http://schemas.microsoft.com/office/drawing/2014/main" id="{56AA2151-2380-B3C5-E06E-F9DABE02664D}"/>
              </a:ext>
            </a:extLst>
          </p:cNvPr>
          <p:cNvSpPr/>
          <p:nvPr/>
        </p:nvSpPr>
        <p:spPr>
          <a:xfrm>
            <a:off x="9398000" y="8216900"/>
            <a:ext cx="3010018" cy="114300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Deleterious</a:t>
            </a:r>
          </a:p>
        </p:txBody>
      </p:sp>
      <p:sp>
        <p:nvSpPr>
          <p:cNvPr id="7" name="Arrow: Right 6">
            <a:extLst>
              <a:ext uri="{FF2B5EF4-FFF2-40B4-BE49-F238E27FC236}">
                <a16:creationId xmlns:a16="http://schemas.microsoft.com/office/drawing/2014/main" id="{075F259C-69BE-05D2-0091-CE410D384D60}"/>
              </a:ext>
            </a:extLst>
          </p:cNvPr>
          <p:cNvSpPr/>
          <p:nvPr/>
        </p:nvSpPr>
        <p:spPr>
          <a:xfrm flipH="1">
            <a:off x="1473200" y="8216900"/>
            <a:ext cx="3010018" cy="114300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Neutral</a:t>
            </a:r>
          </a:p>
        </p:txBody>
      </p:sp>
      <p:sp>
        <p:nvSpPr>
          <p:cNvPr id="4" name="Rectangle 3">
            <a:extLst>
              <a:ext uri="{FF2B5EF4-FFF2-40B4-BE49-F238E27FC236}">
                <a16:creationId xmlns:a16="http://schemas.microsoft.com/office/drawing/2014/main" id="{A5800BCF-752D-71F1-DD3F-66EBAB7D96D6}"/>
              </a:ext>
            </a:extLst>
          </p:cNvPr>
          <p:cNvSpPr/>
          <p:nvPr/>
        </p:nvSpPr>
        <p:spPr>
          <a:xfrm rot="5400000">
            <a:off x="172900" y="5186499"/>
            <a:ext cx="3362599" cy="45720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072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the distribution of fitness effects (DFE)</a:t>
            </a:r>
          </a:p>
        </p:txBody>
      </p:sp>
      <p:pic>
        <p:nvPicPr>
          <p:cNvPr id="3" name="Picture 2" descr="A graph of different types of sites&#10;&#10;Description automatically generated">
            <a:extLst>
              <a:ext uri="{FF2B5EF4-FFF2-40B4-BE49-F238E27FC236}">
                <a16:creationId xmlns:a16="http://schemas.microsoft.com/office/drawing/2014/main" id="{80B1694D-F703-74F2-B92B-7FA61D0E1157}"/>
              </a:ext>
            </a:extLst>
          </p:cNvPr>
          <p:cNvPicPr>
            <a:picLocks noChangeAspect="1"/>
          </p:cNvPicPr>
          <p:nvPr/>
        </p:nvPicPr>
        <p:blipFill rotWithShape="1">
          <a:blip r:embed="rId3">
            <a:extLst>
              <a:ext uri="{28A0092B-C50C-407E-A947-70E740481C1C}">
                <a14:useLocalDpi xmlns:a14="http://schemas.microsoft.com/office/drawing/2010/main" val="0"/>
              </a:ext>
            </a:extLst>
          </a:blip>
          <a:srcRect b="74771"/>
          <a:stretch/>
        </p:blipFill>
        <p:spPr>
          <a:xfrm>
            <a:off x="1282582" y="2971800"/>
            <a:ext cx="10439635" cy="5267599"/>
          </a:xfrm>
          <a:prstGeom prst="rect">
            <a:avLst/>
          </a:prstGeom>
        </p:spPr>
      </p:pic>
      <p:sp>
        <p:nvSpPr>
          <p:cNvPr id="6" name="Arrow: Right 5">
            <a:extLst>
              <a:ext uri="{FF2B5EF4-FFF2-40B4-BE49-F238E27FC236}">
                <a16:creationId xmlns:a16="http://schemas.microsoft.com/office/drawing/2014/main" id="{56AA2151-2380-B3C5-E06E-F9DABE02664D}"/>
              </a:ext>
            </a:extLst>
          </p:cNvPr>
          <p:cNvSpPr/>
          <p:nvPr/>
        </p:nvSpPr>
        <p:spPr>
          <a:xfrm>
            <a:off x="9398000" y="8216900"/>
            <a:ext cx="3010018" cy="114300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Deleterious</a:t>
            </a:r>
          </a:p>
        </p:txBody>
      </p:sp>
      <p:sp>
        <p:nvSpPr>
          <p:cNvPr id="7" name="Arrow: Right 6">
            <a:extLst>
              <a:ext uri="{FF2B5EF4-FFF2-40B4-BE49-F238E27FC236}">
                <a16:creationId xmlns:a16="http://schemas.microsoft.com/office/drawing/2014/main" id="{075F259C-69BE-05D2-0091-CE410D384D60}"/>
              </a:ext>
            </a:extLst>
          </p:cNvPr>
          <p:cNvSpPr/>
          <p:nvPr/>
        </p:nvSpPr>
        <p:spPr>
          <a:xfrm flipH="1">
            <a:off x="1473200" y="8216900"/>
            <a:ext cx="3010018" cy="114300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Neutral</a:t>
            </a:r>
          </a:p>
        </p:txBody>
      </p:sp>
      <p:sp>
        <p:nvSpPr>
          <p:cNvPr id="4" name="Rectangle 3">
            <a:extLst>
              <a:ext uri="{FF2B5EF4-FFF2-40B4-BE49-F238E27FC236}">
                <a16:creationId xmlns:a16="http://schemas.microsoft.com/office/drawing/2014/main" id="{A5800BCF-752D-71F1-DD3F-66EBAB7D96D6}"/>
              </a:ext>
            </a:extLst>
          </p:cNvPr>
          <p:cNvSpPr/>
          <p:nvPr/>
        </p:nvSpPr>
        <p:spPr>
          <a:xfrm rot="10800000">
            <a:off x="5206999" y="7651884"/>
            <a:ext cx="3657600" cy="565015"/>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592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the distribution of fitness effects (DFE)</a:t>
            </a:r>
          </a:p>
        </p:txBody>
      </p:sp>
      <p:pic>
        <p:nvPicPr>
          <p:cNvPr id="3" name="Picture 2" descr="A graph of different types of sites&#10;&#10;Description automatically generated">
            <a:extLst>
              <a:ext uri="{FF2B5EF4-FFF2-40B4-BE49-F238E27FC236}">
                <a16:creationId xmlns:a16="http://schemas.microsoft.com/office/drawing/2014/main" id="{80B1694D-F703-74F2-B92B-7FA61D0E1157}"/>
              </a:ext>
            </a:extLst>
          </p:cNvPr>
          <p:cNvPicPr>
            <a:picLocks noChangeAspect="1"/>
          </p:cNvPicPr>
          <p:nvPr/>
        </p:nvPicPr>
        <p:blipFill rotWithShape="1">
          <a:blip r:embed="rId3">
            <a:extLst>
              <a:ext uri="{28A0092B-C50C-407E-A947-70E740481C1C}">
                <a14:useLocalDpi xmlns:a14="http://schemas.microsoft.com/office/drawing/2010/main" val="0"/>
              </a:ext>
            </a:extLst>
          </a:blip>
          <a:srcRect b="74771"/>
          <a:stretch/>
        </p:blipFill>
        <p:spPr>
          <a:xfrm>
            <a:off x="1282582" y="2971800"/>
            <a:ext cx="10439635" cy="5267599"/>
          </a:xfrm>
          <a:prstGeom prst="rect">
            <a:avLst/>
          </a:prstGeom>
        </p:spPr>
      </p:pic>
      <p:pic>
        <p:nvPicPr>
          <p:cNvPr id="4" name="Picture 2">
            <a:extLst>
              <a:ext uri="{FF2B5EF4-FFF2-40B4-BE49-F238E27FC236}">
                <a16:creationId xmlns:a16="http://schemas.microsoft.com/office/drawing/2014/main" id="{0A0E34E5-B2C6-3F21-347D-E99CB1E38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590" y="1233443"/>
            <a:ext cx="9715618" cy="7286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100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AAFFBA8-428F-A8FA-517D-DAFBC259D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375" y="2057400"/>
            <a:ext cx="8352050" cy="7696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across species</a:t>
            </a:r>
          </a:p>
        </p:txBody>
      </p:sp>
    </p:spTree>
    <p:extLst>
      <p:ext uri="{BB962C8B-B14F-4D97-AF65-F5344CB8AC3E}">
        <p14:creationId xmlns:p14="http://schemas.microsoft.com/office/powerpoint/2010/main" val="167959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Brace 3">
            <a:extLst>
              <a:ext uri="{FF2B5EF4-FFF2-40B4-BE49-F238E27FC236}">
                <a16:creationId xmlns:a16="http://schemas.microsoft.com/office/drawing/2014/main" id="{8FF8FF9A-CDBA-DDB4-0BE7-64D32572BD1F}"/>
              </a:ext>
            </a:extLst>
          </p:cNvPr>
          <p:cNvSpPr/>
          <p:nvPr/>
        </p:nvSpPr>
        <p:spPr>
          <a:xfrm>
            <a:off x="10312400" y="7645400"/>
            <a:ext cx="357755" cy="431800"/>
          </a:xfrm>
          <a:prstGeom prst="rightBrace">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01D8D019-F1D6-D2BE-4C42-F5778AAB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375" y="2057400"/>
            <a:ext cx="8352050" cy="76962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9998C89-C9F7-B932-3B91-02BBE0EB1BDB}"/>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across species</a:t>
            </a:r>
          </a:p>
        </p:txBody>
      </p:sp>
      <p:sp>
        <p:nvSpPr>
          <p:cNvPr id="2" name="Rectangle 1">
            <a:extLst>
              <a:ext uri="{FF2B5EF4-FFF2-40B4-BE49-F238E27FC236}">
                <a16:creationId xmlns:a16="http://schemas.microsoft.com/office/drawing/2014/main" id="{00F7F139-BF6E-3CE2-FD99-A8CF57D1A16A}"/>
              </a:ext>
            </a:extLst>
          </p:cNvPr>
          <p:cNvSpPr/>
          <p:nvPr/>
        </p:nvSpPr>
        <p:spPr>
          <a:xfrm rot="10800000">
            <a:off x="5969000" y="7586662"/>
            <a:ext cx="4191000" cy="566737"/>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483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Brace 2">
            <a:extLst>
              <a:ext uri="{FF2B5EF4-FFF2-40B4-BE49-F238E27FC236}">
                <a16:creationId xmlns:a16="http://schemas.microsoft.com/office/drawing/2014/main" id="{FA0BBDB6-803E-FA44-643D-63E55E35E806}"/>
              </a:ext>
            </a:extLst>
          </p:cNvPr>
          <p:cNvSpPr/>
          <p:nvPr/>
        </p:nvSpPr>
        <p:spPr>
          <a:xfrm>
            <a:off x="10312400" y="4572000"/>
            <a:ext cx="357755" cy="1981200"/>
          </a:xfrm>
          <a:prstGeom prst="rightBrace">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01D8D019-F1D6-D2BE-4C42-F5778AAB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375" y="2057400"/>
            <a:ext cx="8352050" cy="76962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9998C89-C9F7-B932-3B91-02BBE0EB1BDB}"/>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across species</a:t>
            </a:r>
          </a:p>
        </p:txBody>
      </p:sp>
      <p:sp>
        <p:nvSpPr>
          <p:cNvPr id="6" name="Rectangle 5">
            <a:extLst>
              <a:ext uri="{FF2B5EF4-FFF2-40B4-BE49-F238E27FC236}">
                <a16:creationId xmlns:a16="http://schemas.microsoft.com/office/drawing/2014/main" id="{2D50C065-D33C-306C-2A11-597E1BF8CF2D}"/>
              </a:ext>
            </a:extLst>
          </p:cNvPr>
          <p:cNvSpPr/>
          <p:nvPr/>
        </p:nvSpPr>
        <p:spPr>
          <a:xfrm rot="10800000">
            <a:off x="5969000" y="4572000"/>
            <a:ext cx="4191000" cy="201168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518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8B4AF-CE4A-CCDF-AE33-BF9911B52E58}"/>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within species</a:t>
            </a:r>
          </a:p>
        </p:txBody>
      </p:sp>
      <p:pic>
        <p:nvPicPr>
          <p:cNvPr id="8" name="Picture 7" descr="A screenshot of a graph&#10;&#10;Description automatically generated">
            <a:extLst>
              <a:ext uri="{FF2B5EF4-FFF2-40B4-BE49-F238E27FC236}">
                <a16:creationId xmlns:a16="http://schemas.microsoft.com/office/drawing/2014/main" id="{9FCF979E-9CCD-316E-339E-9BD3FD565EBF}"/>
              </a:ext>
            </a:extLst>
          </p:cNvPr>
          <p:cNvPicPr>
            <a:picLocks noChangeAspect="1"/>
          </p:cNvPicPr>
          <p:nvPr/>
        </p:nvPicPr>
        <p:blipFill rotWithShape="1">
          <a:blip r:embed="rId3">
            <a:extLst>
              <a:ext uri="{28A0092B-C50C-407E-A947-70E740481C1C}">
                <a14:useLocalDpi xmlns:a14="http://schemas.microsoft.com/office/drawing/2010/main" val="0"/>
              </a:ext>
            </a:extLst>
          </a:blip>
          <a:srcRect b="74528"/>
          <a:stretch/>
        </p:blipFill>
        <p:spPr>
          <a:xfrm>
            <a:off x="1473200" y="2375110"/>
            <a:ext cx="10058400" cy="3416090"/>
          </a:xfrm>
          <a:prstGeom prst="rect">
            <a:avLst/>
          </a:prstGeom>
        </p:spPr>
      </p:pic>
    </p:spTree>
    <p:extLst>
      <p:ext uri="{BB962C8B-B14F-4D97-AF65-F5344CB8AC3E}">
        <p14:creationId xmlns:p14="http://schemas.microsoft.com/office/powerpoint/2010/main" val="2983282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8645EB05-57C0-1103-80A0-3BF7BC1CA2FD}"/>
              </a:ext>
            </a:extLst>
          </p:cNvPr>
          <p:cNvGrpSpPr/>
          <p:nvPr/>
        </p:nvGrpSpPr>
        <p:grpSpPr>
          <a:xfrm>
            <a:off x="600319" y="1728978"/>
            <a:ext cx="3886200" cy="6295644"/>
            <a:chOff x="600319" y="1728978"/>
            <a:chExt cx="3886200" cy="6295644"/>
          </a:xfrm>
        </p:grpSpPr>
        <p:pic>
          <p:nvPicPr>
            <p:cNvPr id="5" name="Picture 4">
              <a:extLst>
                <a:ext uri="{FF2B5EF4-FFF2-40B4-BE49-F238E27FC236}">
                  <a16:creationId xmlns:a16="http://schemas.microsoft.com/office/drawing/2014/main" id="{0A2D29BF-7EAE-8442-ACED-3AC74092A76B}"/>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6" name="Rectangle 5">
              <a:extLst>
                <a:ext uri="{FF2B5EF4-FFF2-40B4-BE49-F238E27FC236}">
                  <a16:creationId xmlns:a16="http://schemas.microsoft.com/office/drawing/2014/main" id="{4777ED82-FD42-7FC2-663A-2E6D41AD2EA4}"/>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99AD72-E1CA-6CBC-5F58-D987DA6C5985}"/>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769E27-128C-5F91-5A17-E172BB5C9327}"/>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5B7F36-7E8D-1B44-025E-2815D5A9CDD5}"/>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9F454B-3716-A5DF-CAF5-489406F2A802}"/>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DB0C5F-1D57-2E97-22CF-0CE84156FA33}"/>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77E62D4-E624-C421-4958-82F9FD0E1D03}"/>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0F73AB2-556B-F803-566D-2B2570D1F0FE}"/>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3DE372-6A70-76F8-41D6-BCF0EDD19F13}"/>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C84A789-637D-BEE6-9679-ECFEE410F8E1}"/>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C2EBC3-9DC4-83CE-77E5-917F3F47A7B0}"/>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324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sp>
        <p:nvSpPr>
          <p:cNvPr id="31" name="Left Brace 30">
            <a:extLst>
              <a:ext uri="{FF2B5EF4-FFF2-40B4-BE49-F238E27FC236}">
                <a16:creationId xmlns:a16="http://schemas.microsoft.com/office/drawing/2014/main" id="{D1519388-3E37-009A-FAFA-3D931B0348D6}"/>
              </a:ext>
            </a:extLst>
          </p:cNvPr>
          <p:cNvSpPr/>
          <p:nvPr/>
        </p:nvSpPr>
        <p:spPr>
          <a:xfrm rot="5400000">
            <a:off x="8766964" y="2443671"/>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itle 1">
            <a:extLst>
              <a:ext uri="{FF2B5EF4-FFF2-40B4-BE49-F238E27FC236}">
                <a16:creationId xmlns:a16="http://schemas.microsoft.com/office/drawing/2014/main" id="{352871CD-FC2D-F49A-87E6-63437FE08A0D}"/>
              </a:ext>
            </a:extLst>
          </p:cNvPr>
          <p:cNvSpPr txBox="1">
            <a:spLocks/>
          </p:cNvSpPr>
          <p:nvPr/>
        </p:nvSpPr>
        <p:spPr>
          <a:xfrm>
            <a:off x="7645399" y="2433944"/>
            <a:ext cx="3196411" cy="553998"/>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3600" kern="0" dirty="0">
                <a:latin typeface="Yu Gothic" panose="020B0400000000000000" pitchFamily="34" charset="-128"/>
                <a:ea typeface="Yu Gothic" panose="020B0400000000000000" pitchFamily="34" charset="-128"/>
              </a:rPr>
              <a:t>Core Genes</a:t>
            </a:r>
          </a:p>
        </p:txBody>
      </p:sp>
      <p:sp>
        <p:nvSpPr>
          <p:cNvPr id="34" name="TextBox 33">
            <a:extLst>
              <a:ext uri="{FF2B5EF4-FFF2-40B4-BE49-F238E27FC236}">
                <a16:creationId xmlns:a16="http://schemas.microsoft.com/office/drawing/2014/main" id="{3146BDBF-799C-61B1-F53B-A6A05703EEC5}"/>
              </a:ext>
            </a:extLst>
          </p:cNvPr>
          <p:cNvSpPr txBox="1"/>
          <p:nvPr/>
        </p:nvSpPr>
        <p:spPr>
          <a:xfrm>
            <a:off x="6995705" y="2965677"/>
            <a:ext cx="5408776" cy="523220"/>
          </a:xfrm>
          <a:prstGeom prst="rect">
            <a:avLst/>
          </a:prstGeom>
          <a:noFill/>
        </p:spPr>
        <p:txBody>
          <a:bodyPr wrap="square" rtlCol="0">
            <a:spAutoFit/>
          </a:bodyPr>
          <a:lstStyle/>
          <a:p>
            <a:r>
              <a:rPr lang="en-US" sz="2800" dirty="0"/>
              <a:t>&gt;=95% prevalence across hosts</a:t>
            </a:r>
          </a:p>
        </p:txBody>
      </p:sp>
      <p:grpSp>
        <p:nvGrpSpPr>
          <p:cNvPr id="4" name="Group 3">
            <a:extLst>
              <a:ext uri="{FF2B5EF4-FFF2-40B4-BE49-F238E27FC236}">
                <a16:creationId xmlns:a16="http://schemas.microsoft.com/office/drawing/2014/main" id="{497B8DF1-2717-EEBD-9ED5-3090D8ED009D}"/>
              </a:ext>
            </a:extLst>
          </p:cNvPr>
          <p:cNvGrpSpPr/>
          <p:nvPr/>
        </p:nvGrpSpPr>
        <p:grpSpPr>
          <a:xfrm>
            <a:off x="600319" y="1728978"/>
            <a:ext cx="3886200" cy="6295644"/>
            <a:chOff x="600319" y="1728978"/>
            <a:chExt cx="3886200" cy="6295644"/>
          </a:xfrm>
        </p:grpSpPr>
        <p:pic>
          <p:nvPicPr>
            <p:cNvPr id="5" name="Picture 4">
              <a:extLst>
                <a:ext uri="{FF2B5EF4-FFF2-40B4-BE49-F238E27FC236}">
                  <a16:creationId xmlns:a16="http://schemas.microsoft.com/office/drawing/2014/main" id="{076B5D38-6B79-0D13-5098-C9467F91EA6D}"/>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6" name="Rectangle 5">
              <a:extLst>
                <a:ext uri="{FF2B5EF4-FFF2-40B4-BE49-F238E27FC236}">
                  <a16:creationId xmlns:a16="http://schemas.microsoft.com/office/drawing/2014/main" id="{A17C2E5A-EB37-90DE-5178-EC3256F6EC9E}"/>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CA3A10-D627-B850-09FA-596B137F7458}"/>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4C1A2A-AE8C-E418-944E-A2BBF84E1D2B}"/>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3CCED8-392C-0C38-4C6E-62EBBBAEC899}"/>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DE87F9-0457-93B2-4FA9-F827A830BC91}"/>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46EE93-D17D-3F03-7818-4ED41A993BF4}"/>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CD6F0C-F640-5061-8154-5C1533AA0E04}"/>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55CEC01-8AC2-A850-9302-5ECF46B07F5A}"/>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D764529-A214-8FDF-E8A6-DEDDE40D5FCC}"/>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C540E95-6B7E-5801-6DFB-F8D7E271C460}"/>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EF0A543-D78D-7775-7098-4F36748D8FB6}"/>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7833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8DE22F-3809-787C-FCFE-FF9457338B92}"/>
              </a:ext>
            </a:extLst>
          </p:cNvPr>
          <p:cNvCxnSpPr>
            <a:cxnSpLocks/>
          </p:cNvCxnSpPr>
          <p:nvPr/>
        </p:nvCxnSpPr>
        <p:spPr>
          <a:xfrm>
            <a:off x="5130800" y="6477000"/>
            <a:ext cx="1371600" cy="0"/>
          </a:xfrm>
          <a:prstGeom prst="line">
            <a:avLst/>
          </a:prstGeom>
          <a:ln w="76200">
            <a:solidFill>
              <a:srgbClr val="4EAC4B"/>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A4F732-4EBA-38D6-A99A-9797A32CD325}"/>
              </a:ext>
            </a:extLst>
          </p:cNvPr>
          <p:cNvCxnSpPr>
            <a:cxnSpLocks/>
          </p:cNvCxnSpPr>
          <p:nvPr/>
        </p:nvCxnSpPr>
        <p:spPr>
          <a:xfrm>
            <a:off x="11328400" y="6477000"/>
            <a:ext cx="1371600" cy="0"/>
          </a:xfrm>
          <a:prstGeom prst="line">
            <a:avLst/>
          </a:prstGeom>
          <a:ln w="76200">
            <a:solidFill>
              <a:srgbClr val="4EAC4B"/>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2EBCAFD-C4DA-0A49-6BDC-693F65829C37}"/>
              </a:ext>
            </a:extLst>
          </p:cNvPr>
          <p:cNvCxnSpPr>
            <a:cxnSpLocks/>
          </p:cNvCxnSpPr>
          <p:nvPr/>
        </p:nvCxnSpPr>
        <p:spPr>
          <a:xfrm>
            <a:off x="5130800" y="6096000"/>
            <a:ext cx="1371600" cy="0"/>
          </a:xfrm>
          <a:prstGeom prst="line">
            <a:avLst/>
          </a:prstGeom>
          <a:ln w="76200">
            <a:solidFill>
              <a:srgbClr val="5ABAB9"/>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5B858B-14CA-5D64-BB6D-C09FB1D6FC87}"/>
              </a:ext>
            </a:extLst>
          </p:cNvPr>
          <p:cNvCxnSpPr>
            <a:cxnSpLocks/>
          </p:cNvCxnSpPr>
          <p:nvPr/>
        </p:nvCxnSpPr>
        <p:spPr>
          <a:xfrm>
            <a:off x="11328400" y="6096000"/>
            <a:ext cx="1371600" cy="0"/>
          </a:xfrm>
          <a:prstGeom prst="line">
            <a:avLst/>
          </a:prstGeom>
          <a:ln w="76200">
            <a:solidFill>
              <a:srgbClr val="5ABAB9"/>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18D9886-630D-F334-BB72-25E4FBFDEC31}"/>
              </a:ext>
            </a:extLst>
          </p:cNvPr>
          <p:cNvCxnSpPr>
            <a:cxnSpLocks/>
          </p:cNvCxnSpPr>
          <p:nvPr/>
        </p:nvCxnSpPr>
        <p:spPr>
          <a:xfrm>
            <a:off x="5130800" y="5638800"/>
            <a:ext cx="1371600" cy="0"/>
          </a:xfrm>
          <a:prstGeom prst="line">
            <a:avLst/>
          </a:prstGeom>
          <a:ln w="76200">
            <a:solidFill>
              <a:srgbClr val="0D0D0B"/>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8CEA22-443B-5B4B-8A74-5E7697EC3B39}"/>
              </a:ext>
            </a:extLst>
          </p:cNvPr>
          <p:cNvCxnSpPr>
            <a:cxnSpLocks/>
          </p:cNvCxnSpPr>
          <p:nvPr/>
        </p:nvCxnSpPr>
        <p:spPr>
          <a:xfrm>
            <a:off x="11328400" y="5638800"/>
            <a:ext cx="1371600" cy="0"/>
          </a:xfrm>
          <a:prstGeom prst="line">
            <a:avLst/>
          </a:prstGeom>
          <a:ln w="76200">
            <a:solidFill>
              <a:srgbClr val="0D0D0B"/>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DD68BF-2D95-1ECB-EA62-BB903CF3A8C2}"/>
              </a:ext>
            </a:extLst>
          </p:cNvPr>
          <p:cNvCxnSpPr>
            <a:cxnSpLocks/>
          </p:cNvCxnSpPr>
          <p:nvPr/>
        </p:nvCxnSpPr>
        <p:spPr>
          <a:xfrm>
            <a:off x="5130800" y="5181600"/>
            <a:ext cx="1371600" cy="0"/>
          </a:xfrm>
          <a:prstGeom prst="line">
            <a:avLst/>
          </a:prstGeom>
          <a:ln w="76200">
            <a:solidFill>
              <a:srgbClr val="D2232E"/>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2950D1-BD7B-FF49-0681-D3FED247CD3C}"/>
              </a:ext>
            </a:extLst>
          </p:cNvPr>
          <p:cNvCxnSpPr>
            <a:cxnSpLocks/>
          </p:cNvCxnSpPr>
          <p:nvPr/>
        </p:nvCxnSpPr>
        <p:spPr>
          <a:xfrm>
            <a:off x="11328400" y="5181600"/>
            <a:ext cx="1371600" cy="0"/>
          </a:xfrm>
          <a:prstGeom prst="line">
            <a:avLst/>
          </a:prstGeom>
          <a:ln w="76200">
            <a:solidFill>
              <a:srgbClr val="D2232E"/>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F47D15-D8AF-A59B-F1FF-4542445FF7F0}"/>
              </a:ext>
            </a:extLst>
          </p:cNvPr>
          <p:cNvCxnSpPr>
            <a:cxnSpLocks/>
          </p:cNvCxnSpPr>
          <p:nvPr/>
        </p:nvCxnSpPr>
        <p:spPr>
          <a:xfrm>
            <a:off x="5130800" y="4794738"/>
            <a:ext cx="1371600" cy="0"/>
          </a:xfrm>
          <a:prstGeom prst="line">
            <a:avLst/>
          </a:prstGeom>
          <a:ln w="76200">
            <a:solidFill>
              <a:srgbClr val="393F7C"/>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84868A-342A-B3F0-D299-AA4A49D4C035}"/>
              </a:ext>
            </a:extLst>
          </p:cNvPr>
          <p:cNvCxnSpPr>
            <a:cxnSpLocks/>
          </p:cNvCxnSpPr>
          <p:nvPr/>
        </p:nvCxnSpPr>
        <p:spPr>
          <a:xfrm>
            <a:off x="11328400" y="4794738"/>
            <a:ext cx="1371600" cy="0"/>
          </a:xfrm>
          <a:prstGeom prst="line">
            <a:avLst/>
          </a:prstGeom>
          <a:ln w="76200">
            <a:solidFill>
              <a:srgbClr val="393F7C"/>
            </a:solidFill>
            <a:prstDash val="sysDot"/>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5C21A933-97D5-5DA4-D5A5-5ED4D7BA8C07}"/>
              </a:ext>
            </a:extLst>
          </p:cNvPr>
          <p:cNvSpPr/>
          <p:nvPr/>
        </p:nvSpPr>
        <p:spPr>
          <a:xfrm rot="16200000">
            <a:off x="5612998" y="6438171"/>
            <a:ext cx="407203" cy="124686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1519388-3E37-009A-FAFA-3D931B0348D6}"/>
              </a:ext>
            </a:extLst>
          </p:cNvPr>
          <p:cNvSpPr/>
          <p:nvPr/>
        </p:nvSpPr>
        <p:spPr>
          <a:xfrm rot="5400000">
            <a:off x="8766964" y="2443671"/>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itle 1">
            <a:extLst>
              <a:ext uri="{FF2B5EF4-FFF2-40B4-BE49-F238E27FC236}">
                <a16:creationId xmlns:a16="http://schemas.microsoft.com/office/drawing/2014/main" id="{352871CD-FC2D-F49A-87E6-63437FE08A0D}"/>
              </a:ext>
            </a:extLst>
          </p:cNvPr>
          <p:cNvSpPr txBox="1">
            <a:spLocks/>
          </p:cNvSpPr>
          <p:nvPr/>
        </p:nvSpPr>
        <p:spPr>
          <a:xfrm>
            <a:off x="7645399" y="2433944"/>
            <a:ext cx="3196411" cy="553998"/>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3600" kern="0" dirty="0">
                <a:latin typeface="Yu Gothic" panose="020B0400000000000000" pitchFamily="34" charset="-128"/>
                <a:ea typeface="Yu Gothic" panose="020B0400000000000000" pitchFamily="34" charset="-128"/>
              </a:rPr>
              <a:t>Core Genes</a:t>
            </a:r>
          </a:p>
        </p:txBody>
      </p:sp>
      <p:sp>
        <p:nvSpPr>
          <p:cNvPr id="33" name="Title 1">
            <a:extLst>
              <a:ext uri="{FF2B5EF4-FFF2-40B4-BE49-F238E27FC236}">
                <a16:creationId xmlns:a16="http://schemas.microsoft.com/office/drawing/2014/main" id="{1E068D0C-C634-6EA5-B075-7B04372898AC}"/>
              </a:ext>
            </a:extLst>
          </p:cNvPr>
          <p:cNvSpPr txBox="1">
            <a:spLocks/>
          </p:cNvSpPr>
          <p:nvPr/>
        </p:nvSpPr>
        <p:spPr>
          <a:xfrm>
            <a:off x="4817082" y="8152325"/>
            <a:ext cx="4022776" cy="553998"/>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3600" kern="0" dirty="0">
                <a:latin typeface="Yu Gothic" panose="020B0400000000000000" pitchFamily="34" charset="-128"/>
                <a:ea typeface="Yu Gothic" panose="020B0400000000000000" pitchFamily="34" charset="-128"/>
              </a:rPr>
              <a:t>Accessory Genes</a:t>
            </a:r>
          </a:p>
        </p:txBody>
      </p:sp>
      <p:sp>
        <p:nvSpPr>
          <p:cNvPr id="34" name="TextBox 33">
            <a:extLst>
              <a:ext uri="{FF2B5EF4-FFF2-40B4-BE49-F238E27FC236}">
                <a16:creationId xmlns:a16="http://schemas.microsoft.com/office/drawing/2014/main" id="{3146BDBF-799C-61B1-F53B-A6A05703EEC5}"/>
              </a:ext>
            </a:extLst>
          </p:cNvPr>
          <p:cNvSpPr txBox="1"/>
          <p:nvPr/>
        </p:nvSpPr>
        <p:spPr>
          <a:xfrm>
            <a:off x="6995704" y="2965677"/>
            <a:ext cx="5221695" cy="523220"/>
          </a:xfrm>
          <a:prstGeom prst="rect">
            <a:avLst/>
          </a:prstGeom>
          <a:noFill/>
        </p:spPr>
        <p:txBody>
          <a:bodyPr wrap="square" rtlCol="0">
            <a:spAutoFit/>
          </a:bodyPr>
          <a:lstStyle/>
          <a:p>
            <a:r>
              <a:rPr lang="en-US" sz="2800" dirty="0"/>
              <a:t>&gt;=95% prevalence across hosts</a:t>
            </a:r>
          </a:p>
        </p:txBody>
      </p:sp>
      <p:sp>
        <p:nvSpPr>
          <p:cNvPr id="35" name="TextBox 34">
            <a:extLst>
              <a:ext uri="{FF2B5EF4-FFF2-40B4-BE49-F238E27FC236}">
                <a16:creationId xmlns:a16="http://schemas.microsoft.com/office/drawing/2014/main" id="{A5427A65-7D81-3155-5EFE-9B7D5D784A50}"/>
              </a:ext>
            </a:extLst>
          </p:cNvPr>
          <p:cNvSpPr txBox="1"/>
          <p:nvPr/>
        </p:nvSpPr>
        <p:spPr>
          <a:xfrm>
            <a:off x="4591502" y="7413977"/>
            <a:ext cx="5111297" cy="523220"/>
          </a:xfrm>
          <a:prstGeom prst="rect">
            <a:avLst/>
          </a:prstGeom>
          <a:noFill/>
        </p:spPr>
        <p:txBody>
          <a:bodyPr wrap="square" rtlCol="0">
            <a:spAutoFit/>
          </a:bodyPr>
          <a:lstStyle/>
          <a:p>
            <a:r>
              <a:rPr lang="en-US" sz="2800" dirty="0"/>
              <a:t>30%-70% prevalence across hosts</a:t>
            </a:r>
          </a:p>
        </p:txBody>
      </p:sp>
      <p:grpSp>
        <p:nvGrpSpPr>
          <p:cNvPr id="4" name="Group 3">
            <a:extLst>
              <a:ext uri="{FF2B5EF4-FFF2-40B4-BE49-F238E27FC236}">
                <a16:creationId xmlns:a16="http://schemas.microsoft.com/office/drawing/2014/main" id="{DC58E958-9942-8DE6-F9D3-9701FF2F2CC6}"/>
              </a:ext>
            </a:extLst>
          </p:cNvPr>
          <p:cNvGrpSpPr/>
          <p:nvPr/>
        </p:nvGrpSpPr>
        <p:grpSpPr>
          <a:xfrm>
            <a:off x="600319" y="1728978"/>
            <a:ext cx="3886200" cy="6295644"/>
            <a:chOff x="600319" y="1728978"/>
            <a:chExt cx="3886200" cy="6295644"/>
          </a:xfrm>
        </p:grpSpPr>
        <p:pic>
          <p:nvPicPr>
            <p:cNvPr id="5" name="Picture 4">
              <a:extLst>
                <a:ext uri="{FF2B5EF4-FFF2-40B4-BE49-F238E27FC236}">
                  <a16:creationId xmlns:a16="http://schemas.microsoft.com/office/drawing/2014/main" id="{128B3D25-E21C-9C16-1BA9-C72B913CA83E}"/>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6" name="Rectangle 5">
              <a:extLst>
                <a:ext uri="{FF2B5EF4-FFF2-40B4-BE49-F238E27FC236}">
                  <a16:creationId xmlns:a16="http://schemas.microsoft.com/office/drawing/2014/main" id="{E6FA1363-3D18-939F-9D15-D350505578D3}"/>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E68865-B348-263A-8D18-E804B2C786B9}"/>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16EB4C-2619-FF77-3AD0-1D9748601C55}"/>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CB4801-ABF2-5FA7-97BF-55E99DFC30CC}"/>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EDE3C1-C6DD-9CE8-9E0A-4E5628919204}"/>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00F6B5-697A-726C-7DC4-0F7470020267}"/>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61F873D-4BE9-79CD-6B8B-574146A238A9}"/>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C05C63-DDC1-B6EA-7A97-858C00DEAFE6}"/>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3BF6D6-D712-C6EC-5102-31D213C1ADB1}"/>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8D13656-0AED-C193-7979-411CE318CE58}"/>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AD528DB-665F-AEFA-490C-3AC4D743719A}"/>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6689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sp>
        <p:nvSpPr>
          <p:cNvPr id="5" name="Left Brace 4">
            <a:extLst>
              <a:ext uri="{FF2B5EF4-FFF2-40B4-BE49-F238E27FC236}">
                <a16:creationId xmlns:a16="http://schemas.microsoft.com/office/drawing/2014/main" id="{AE7AB25E-BA57-C5C7-AE46-D044438E90FE}"/>
              </a:ext>
            </a:extLst>
          </p:cNvPr>
          <p:cNvSpPr/>
          <p:nvPr/>
        </p:nvSpPr>
        <p:spPr>
          <a:xfrm rot="16200000">
            <a:off x="299246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8409053-439B-C34C-F666-83A75F987AE3}"/>
              </a:ext>
            </a:extLst>
          </p:cNvPr>
          <p:cNvSpPr txBox="1"/>
          <p:nvPr/>
        </p:nvSpPr>
        <p:spPr>
          <a:xfrm>
            <a:off x="2737426" y="6232310"/>
            <a:ext cx="914400" cy="461665"/>
          </a:xfrm>
          <a:prstGeom prst="rect">
            <a:avLst/>
          </a:prstGeom>
          <a:noFill/>
        </p:spPr>
        <p:txBody>
          <a:bodyPr wrap="square" rtlCol="0">
            <a:spAutoFit/>
          </a:bodyPr>
          <a:lstStyle/>
          <a:p>
            <a:r>
              <a:rPr lang="en-US" sz="2400" dirty="0"/>
              <a:t>Why?</a:t>
            </a:r>
          </a:p>
        </p:txBody>
      </p:sp>
      <p:sp>
        <p:nvSpPr>
          <p:cNvPr id="9" name="Title 1">
            <a:extLst>
              <a:ext uri="{FF2B5EF4-FFF2-40B4-BE49-F238E27FC236}">
                <a16:creationId xmlns:a16="http://schemas.microsoft.com/office/drawing/2014/main" id="{1EFDBBF2-0D88-C117-5C36-40C6BCD24A24}"/>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pic>
        <p:nvPicPr>
          <p:cNvPr id="11" name="Picture 2" descr="United States House of Representatives - Wikipedia">
            <a:extLst>
              <a:ext uri="{FF2B5EF4-FFF2-40B4-BE49-F238E27FC236}">
                <a16:creationId xmlns:a16="http://schemas.microsoft.com/office/drawing/2014/main" id="{B7EC462E-7563-D0AF-E352-9EB1BF86D00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57246" y="1600200"/>
            <a:ext cx="12890307" cy="67232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36B094-1BB0-1533-25A3-F32B75BFF04B}"/>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Tree>
    <p:extLst>
      <p:ext uri="{BB962C8B-B14F-4D97-AF65-F5344CB8AC3E}">
        <p14:creationId xmlns:p14="http://schemas.microsoft.com/office/powerpoint/2010/main" val="1068097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707886"/>
          </a:xfrm>
        </p:spPr>
        <p:txBody>
          <a:bodyPr>
            <a:normAutofit fontScale="90000"/>
          </a:bodyPr>
          <a:lstStyle/>
          <a:p>
            <a:r>
              <a:rPr lang="en-US" dirty="0">
                <a:latin typeface="Yu Gothic" panose="020B0400000000000000" pitchFamily="34" charset="-128"/>
                <a:ea typeface="Yu Gothic" panose="020B0400000000000000" pitchFamily="34" charset="-128"/>
              </a:rPr>
              <a:t>We study the Human Gut Microbiome</a:t>
            </a:r>
          </a:p>
        </p:txBody>
      </p:sp>
      <p:cxnSp>
        <p:nvCxnSpPr>
          <p:cNvPr id="7" name="Straight Connector 6">
            <a:extLst>
              <a:ext uri="{FF2B5EF4-FFF2-40B4-BE49-F238E27FC236}">
                <a16:creationId xmlns:a16="http://schemas.microsoft.com/office/drawing/2014/main" id="{A849044F-FE38-ADA1-23C4-E9BA9B226EF3}"/>
              </a:ext>
            </a:extLst>
          </p:cNvPr>
          <p:cNvCxnSpPr/>
          <p:nvPr/>
        </p:nvCxnSpPr>
        <p:spPr>
          <a:xfrm>
            <a:off x="6654800" y="4794738"/>
            <a:ext cx="449580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60C6DD-EFAA-8018-8B49-4181FD934CCB}"/>
              </a:ext>
            </a:extLst>
          </p:cNvPr>
          <p:cNvCxnSpPr/>
          <p:nvPr/>
        </p:nvCxnSpPr>
        <p:spPr>
          <a:xfrm>
            <a:off x="6654800" y="5181600"/>
            <a:ext cx="44958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E49A00-9A6C-59A0-AE32-B9EF03AB23C4}"/>
              </a:ext>
            </a:extLst>
          </p:cNvPr>
          <p:cNvCxnSpPr/>
          <p:nvPr/>
        </p:nvCxnSpPr>
        <p:spPr>
          <a:xfrm>
            <a:off x="6654800" y="5638800"/>
            <a:ext cx="449580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0F644-3EA0-F9CD-FE29-BA84C50BA838}"/>
              </a:ext>
            </a:extLst>
          </p:cNvPr>
          <p:cNvCxnSpPr/>
          <p:nvPr/>
        </p:nvCxnSpPr>
        <p:spPr>
          <a:xfrm>
            <a:off x="6654800" y="6096000"/>
            <a:ext cx="44958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DF77D0-0C62-493F-AC60-111D6D58D798}"/>
              </a:ext>
            </a:extLst>
          </p:cNvPr>
          <p:cNvCxnSpPr/>
          <p:nvPr/>
        </p:nvCxnSpPr>
        <p:spPr>
          <a:xfrm>
            <a:off x="6654800" y="6477000"/>
            <a:ext cx="449580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8DE22F-3809-787C-FCFE-FF9457338B92}"/>
              </a:ext>
            </a:extLst>
          </p:cNvPr>
          <p:cNvCxnSpPr>
            <a:cxnSpLocks/>
          </p:cNvCxnSpPr>
          <p:nvPr/>
        </p:nvCxnSpPr>
        <p:spPr>
          <a:xfrm>
            <a:off x="5130800" y="6477000"/>
            <a:ext cx="1371600" cy="0"/>
          </a:xfrm>
          <a:prstGeom prst="line">
            <a:avLst/>
          </a:prstGeom>
          <a:ln w="76200">
            <a:solidFill>
              <a:srgbClr val="4EAC4B"/>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A4F732-4EBA-38D6-A99A-9797A32CD325}"/>
              </a:ext>
            </a:extLst>
          </p:cNvPr>
          <p:cNvCxnSpPr>
            <a:cxnSpLocks/>
          </p:cNvCxnSpPr>
          <p:nvPr/>
        </p:nvCxnSpPr>
        <p:spPr>
          <a:xfrm>
            <a:off x="11328400" y="6477000"/>
            <a:ext cx="1371600" cy="0"/>
          </a:xfrm>
          <a:prstGeom prst="line">
            <a:avLst/>
          </a:prstGeom>
          <a:ln w="76200">
            <a:solidFill>
              <a:srgbClr val="4EAC4B"/>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2EBCAFD-C4DA-0A49-6BDC-693F65829C37}"/>
              </a:ext>
            </a:extLst>
          </p:cNvPr>
          <p:cNvCxnSpPr>
            <a:cxnSpLocks/>
          </p:cNvCxnSpPr>
          <p:nvPr/>
        </p:nvCxnSpPr>
        <p:spPr>
          <a:xfrm>
            <a:off x="5130800" y="6096000"/>
            <a:ext cx="1371600" cy="0"/>
          </a:xfrm>
          <a:prstGeom prst="line">
            <a:avLst/>
          </a:prstGeom>
          <a:ln w="76200">
            <a:solidFill>
              <a:srgbClr val="5ABAB9"/>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5B858B-14CA-5D64-BB6D-C09FB1D6FC87}"/>
              </a:ext>
            </a:extLst>
          </p:cNvPr>
          <p:cNvCxnSpPr>
            <a:cxnSpLocks/>
          </p:cNvCxnSpPr>
          <p:nvPr/>
        </p:nvCxnSpPr>
        <p:spPr>
          <a:xfrm>
            <a:off x="11328400" y="6096000"/>
            <a:ext cx="1371600" cy="0"/>
          </a:xfrm>
          <a:prstGeom prst="line">
            <a:avLst/>
          </a:prstGeom>
          <a:ln w="76200">
            <a:solidFill>
              <a:srgbClr val="5ABAB9"/>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18D9886-630D-F334-BB72-25E4FBFDEC31}"/>
              </a:ext>
            </a:extLst>
          </p:cNvPr>
          <p:cNvCxnSpPr>
            <a:cxnSpLocks/>
          </p:cNvCxnSpPr>
          <p:nvPr/>
        </p:nvCxnSpPr>
        <p:spPr>
          <a:xfrm>
            <a:off x="5130800" y="5638800"/>
            <a:ext cx="1371600" cy="0"/>
          </a:xfrm>
          <a:prstGeom prst="line">
            <a:avLst/>
          </a:prstGeom>
          <a:ln w="76200">
            <a:solidFill>
              <a:srgbClr val="0D0D0B"/>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8CEA22-443B-5B4B-8A74-5E7697EC3B39}"/>
              </a:ext>
            </a:extLst>
          </p:cNvPr>
          <p:cNvCxnSpPr>
            <a:cxnSpLocks/>
          </p:cNvCxnSpPr>
          <p:nvPr/>
        </p:nvCxnSpPr>
        <p:spPr>
          <a:xfrm>
            <a:off x="11328400" y="5638800"/>
            <a:ext cx="1371600" cy="0"/>
          </a:xfrm>
          <a:prstGeom prst="line">
            <a:avLst/>
          </a:prstGeom>
          <a:ln w="76200">
            <a:solidFill>
              <a:srgbClr val="0D0D0B"/>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DD68BF-2D95-1ECB-EA62-BB903CF3A8C2}"/>
              </a:ext>
            </a:extLst>
          </p:cNvPr>
          <p:cNvCxnSpPr>
            <a:cxnSpLocks/>
          </p:cNvCxnSpPr>
          <p:nvPr/>
        </p:nvCxnSpPr>
        <p:spPr>
          <a:xfrm>
            <a:off x="5130800" y="5181600"/>
            <a:ext cx="1371600" cy="0"/>
          </a:xfrm>
          <a:prstGeom prst="line">
            <a:avLst/>
          </a:prstGeom>
          <a:ln w="76200">
            <a:solidFill>
              <a:srgbClr val="D2232E"/>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2950D1-BD7B-FF49-0681-D3FED247CD3C}"/>
              </a:ext>
            </a:extLst>
          </p:cNvPr>
          <p:cNvCxnSpPr>
            <a:cxnSpLocks/>
          </p:cNvCxnSpPr>
          <p:nvPr/>
        </p:nvCxnSpPr>
        <p:spPr>
          <a:xfrm>
            <a:off x="11328400" y="5181600"/>
            <a:ext cx="1371600" cy="0"/>
          </a:xfrm>
          <a:prstGeom prst="line">
            <a:avLst/>
          </a:prstGeom>
          <a:ln w="76200">
            <a:solidFill>
              <a:srgbClr val="D2232E"/>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F47D15-D8AF-A59B-F1FF-4542445FF7F0}"/>
              </a:ext>
            </a:extLst>
          </p:cNvPr>
          <p:cNvCxnSpPr>
            <a:cxnSpLocks/>
          </p:cNvCxnSpPr>
          <p:nvPr/>
        </p:nvCxnSpPr>
        <p:spPr>
          <a:xfrm>
            <a:off x="5130800" y="4794738"/>
            <a:ext cx="1371600" cy="0"/>
          </a:xfrm>
          <a:prstGeom prst="line">
            <a:avLst/>
          </a:prstGeom>
          <a:ln w="76200">
            <a:solidFill>
              <a:srgbClr val="393F7C"/>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84868A-342A-B3F0-D299-AA4A49D4C035}"/>
              </a:ext>
            </a:extLst>
          </p:cNvPr>
          <p:cNvCxnSpPr>
            <a:cxnSpLocks/>
          </p:cNvCxnSpPr>
          <p:nvPr/>
        </p:nvCxnSpPr>
        <p:spPr>
          <a:xfrm>
            <a:off x="11328400" y="4794738"/>
            <a:ext cx="1371600" cy="0"/>
          </a:xfrm>
          <a:prstGeom prst="line">
            <a:avLst/>
          </a:prstGeom>
          <a:ln w="76200">
            <a:solidFill>
              <a:srgbClr val="393F7C"/>
            </a:solidFill>
            <a:prstDash val="sysDot"/>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5C21A933-97D5-5DA4-D5A5-5ED4D7BA8C07}"/>
              </a:ext>
            </a:extLst>
          </p:cNvPr>
          <p:cNvSpPr/>
          <p:nvPr/>
        </p:nvSpPr>
        <p:spPr>
          <a:xfrm rot="16200000">
            <a:off x="5612998" y="6438171"/>
            <a:ext cx="407203" cy="124686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1519388-3E37-009A-FAFA-3D931B0348D6}"/>
              </a:ext>
            </a:extLst>
          </p:cNvPr>
          <p:cNvSpPr/>
          <p:nvPr/>
        </p:nvSpPr>
        <p:spPr>
          <a:xfrm rot="5400000">
            <a:off x="8766964" y="2443671"/>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itle 1">
            <a:extLst>
              <a:ext uri="{FF2B5EF4-FFF2-40B4-BE49-F238E27FC236}">
                <a16:creationId xmlns:a16="http://schemas.microsoft.com/office/drawing/2014/main" id="{352871CD-FC2D-F49A-87E6-63437FE08A0D}"/>
              </a:ext>
            </a:extLst>
          </p:cNvPr>
          <p:cNvSpPr txBox="1">
            <a:spLocks/>
          </p:cNvSpPr>
          <p:nvPr/>
        </p:nvSpPr>
        <p:spPr>
          <a:xfrm>
            <a:off x="7645399" y="2433944"/>
            <a:ext cx="3196411" cy="553998"/>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3600" kern="0" dirty="0">
                <a:latin typeface="Yu Gothic" panose="020B0400000000000000" pitchFamily="34" charset="-128"/>
                <a:ea typeface="Yu Gothic" panose="020B0400000000000000" pitchFamily="34" charset="-128"/>
              </a:rPr>
              <a:t>Core Genes</a:t>
            </a:r>
          </a:p>
        </p:txBody>
      </p:sp>
      <p:sp>
        <p:nvSpPr>
          <p:cNvPr id="33" name="Title 1">
            <a:extLst>
              <a:ext uri="{FF2B5EF4-FFF2-40B4-BE49-F238E27FC236}">
                <a16:creationId xmlns:a16="http://schemas.microsoft.com/office/drawing/2014/main" id="{1E068D0C-C634-6EA5-B075-7B04372898AC}"/>
              </a:ext>
            </a:extLst>
          </p:cNvPr>
          <p:cNvSpPr txBox="1">
            <a:spLocks/>
          </p:cNvSpPr>
          <p:nvPr/>
        </p:nvSpPr>
        <p:spPr>
          <a:xfrm>
            <a:off x="4817082" y="8152325"/>
            <a:ext cx="4022776" cy="553998"/>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3600" kern="0" dirty="0">
                <a:latin typeface="Yu Gothic" panose="020B0400000000000000" pitchFamily="34" charset="-128"/>
                <a:ea typeface="Yu Gothic" panose="020B0400000000000000" pitchFamily="34" charset="-128"/>
              </a:rPr>
              <a:t>Accessory Genes</a:t>
            </a:r>
          </a:p>
        </p:txBody>
      </p:sp>
      <p:sp>
        <p:nvSpPr>
          <p:cNvPr id="34" name="TextBox 33">
            <a:extLst>
              <a:ext uri="{FF2B5EF4-FFF2-40B4-BE49-F238E27FC236}">
                <a16:creationId xmlns:a16="http://schemas.microsoft.com/office/drawing/2014/main" id="{3146BDBF-799C-61B1-F53B-A6A05703EEC5}"/>
              </a:ext>
            </a:extLst>
          </p:cNvPr>
          <p:cNvSpPr txBox="1"/>
          <p:nvPr/>
        </p:nvSpPr>
        <p:spPr>
          <a:xfrm>
            <a:off x="6995704" y="2965677"/>
            <a:ext cx="5221695" cy="523220"/>
          </a:xfrm>
          <a:prstGeom prst="rect">
            <a:avLst/>
          </a:prstGeom>
          <a:noFill/>
        </p:spPr>
        <p:txBody>
          <a:bodyPr wrap="square" rtlCol="0">
            <a:spAutoFit/>
          </a:bodyPr>
          <a:lstStyle/>
          <a:p>
            <a:r>
              <a:rPr lang="en-US" sz="2800" dirty="0"/>
              <a:t>&gt;=95% prevalence across hosts</a:t>
            </a:r>
          </a:p>
        </p:txBody>
      </p:sp>
      <p:sp>
        <p:nvSpPr>
          <p:cNvPr id="35" name="TextBox 34">
            <a:extLst>
              <a:ext uri="{FF2B5EF4-FFF2-40B4-BE49-F238E27FC236}">
                <a16:creationId xmlns:a16="http://schemas.microsoft.com/office/drawing/2014/main" id="{A5427A65-7D81-3155-5EFE-9B7D5D784A50}"/>
              </a:ext>
            </a:extLst>
          </p:cNvPr>
          <p:cNvSpPr txBox="1"/>
          <p:nvPr/>
        </p:nvSpPr>
        <p:spPr>
          <a:xfrm>
            <a:off x="4591502" y="7413977"/>
            <a:ext cx="5111297" cy="523220"/>
          </a:xfrm>
          <a:prstGeom prst="rect">
            <a:avLst/>
          </a:prstGeom>
          <a:noFill/>
        </p:spPr>
        <p:txBody>
          <a:bodyPr wrap="square" rtlCol="0">
            <a:spAutoFit/>
          </a:bodyPr>
          <a:lstStyle/>
          <a:p>
            <a:r>
              <a:rPr lang="en-US" sz="2800" dirty="0"/>
              <a:t>30%-70% prevalence across hosts</a:t>
            </a:r>
          </a:p>
        </p:txBody>
      </p:sp>
      <p:grpSp>
        <p:nvGrpSpPr>
          <p:cNvPr id="4" name="Group 3">
            <a:extLst>
              <a:ext uri="{FF2B5EF4-FFF2-40B4-BE49-F238E27FC236}">
                <a16:creationId xmlns:a16="http://schemas.microsoft.com/office/drawing/2014/main" id="{DC58E958-9942-8DE6-F9D3-9701FF2F2CC6}"/>
              </a:ext>
            </a:extLst>
          </p:cNvPr>
          <p:cNvGrpSpPr/>
          <p:nvPr/>
        </p:nvGrpSpPr>
        <p:grpSpPr>
          <a:xfrm>
            <a:off x="600319" y="1728978"/>
            <a:ext cx="3886200" cy="6295644"/>
            <a:chOff x="600319" y="1728978"/>
            <a:chExt cx="3886200" cy="6295644"/>
          </a:xfrm>
        </p:grpSpPr>
        <p:pic>
          <p:nvPicPr>
            <p:cNvPr id="5" name="Picture 4">
              <a:extLst>
                <a:ext uri="{FF2B5EF4-FFF2-40B4-BE49-F238E27FC236}">
                  <a16:creationId xmlns:a16="http://schemas.microsoft.com/office/drawing/2014/main" id="{128B3D25-E21C-9C16-1BA9-C72B913CA83E}"/>
                </a:ext>
              </a:extLst>
            </p:cNvPr>
            <p:cNvPicPr>
              <a:picLocks noChangeAspect="1"/>
            </p:cNvPicPr>
            <p:nvPr/>
          </p:nvPicPr>
          <p:blipFill>
            <a:blip r:embed="rId3"/>
            <a:stretch>
              <a:fillRect/>
            </a:stretch>
          </p:blipFill>
          <p:spPr>
            <a:xfrm>
              <a:off x="600319" y="1728978"/>
              <a:ext cx="3886200" cy="6295644"/>
            </a:xfrm>
            <a:prstGeom prst="rect">
              <a:avLst/>
            </a:prstGeom>
          </p:spPr>
        </p:pic>
        <p:sp>
          <p:nvSpPr>
            <p:cNvPr id="6" name="Rectangle 5">
              <a:extLst>
                <a:ext uri="{FF2B5EF4-FFF2-40B4-BE49-F238E27FC236}">
                  <a16:creationId xmlns:a16="http://schemas.microsoft.com/office/drawing/2014/main" id="{E6FA1363-3D18-939F-9D15-D350505578D3}"/>
                </a:ext>
              </a:extLst>
            </p:cNvPr>
            <p:cNvSpPr/>
            <p:nvPr/>
          </p:nvSpPr>
          <p:spPr>
            <a:xfrm>
              <a:off x="3149600" y="4785213"/>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E68865-B348-263A-8D18-E804B2C786B9}"/>
                </a:ext>
              </a:extLst>
            </p:cNvPr>
            <p:cNvSpPr/>
            <p:nvPr/>
          </p:nvSpPr>
          <p:spPr>
            <a:xfrm>
              <a:off x="3594100" y="6050207"/>
              <a:ext cx="457200" cy="655394"/>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16EB4C-2619-FF77-3AD0-1D9748601C55}"/>
                </a:ext>
              </a:extLst>
            </p:cNvPr>
            <p:cNvSpPr/>
            <p:nvPr/>
          </p:nvSpPr>
          <p:spPr>
            <a:xfrm>
              <a:off x="2052760" y="6385414"/>
              <a:ext cx="457200" cy="853587"/>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CB4801-ABF2-5FA7-97BF-55E99DFC30CC}"/>
                </a:ext>
              </a:extLst>
            </p:cNvPr>
            <p:cNvSpPr/>
            <p:nvPr/>
          </p:nvSpPr>
          <p:spPr>
            <a:xfrm>
              <a:off x="1640010" y="6172200"/>
              <a:ext cx="457200" cy="655395"/>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EDE3C1-C6DD-9CE8-9E0A-4E5628919204}"/>
                </a:ext>
              </a:extLst>
            </p:cNvPr>
            <p:cNvSpPr/>
            <p:nvPr/>
          </p:nvSpPr>
          <p:spPr>
            <a:xfrm>
              <a:off x="1595560" y="4367945"/>
              <a:ext cx="457200" cy="508856"/>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00F6B5-697A-726C-7DC4-0F7470020267}"/>
                </a:ext>
              </a:extLst>
            </p:cNvPr>
            <p:cNvSpPr/>
            <p:nvPr/>
          </p:nvSpPr>
          <p:spPr>
            <a:xfrm>
              <a:off x="2052760" y="4152258"/>
              <a:ext cx="457200" cy="431373"/>
            </a:xfrm>
            <a:prstGeom prst="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61F873D-4BE9-79CD-6B8B-574146A238A9}"/>
                </a:ext>
              </a:extLst>
            </p:cNvPr>
            <p:cNvSpPr/>
            <p:nvPr/>
          </p:nvSpPr>
          <p:spPr>
            <a:xfrm>
              <a:off x="1714432" y="4367944"/>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C05C63-DDC1-B6EA-7A97-858C00DEAFE6}"/>
                </a:ext>
              </a:extLst>
            </p:cNvPr>
            <p:cNvSpPr/>
            <p:nvPr/>
          </p:nvSpPr>
          <p:spPr>
            <a:xfrm>
              <a:off x="3282847" y="531876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53BF6D6-D712-C6EC-5102-31D213C1ADB1}"/>
                </a:ext>
              </a:extLst>
            </p:cNvPr>
            <p:cNvSpPr/>
            <p:nvPr/>
          </p:nvSpPr>
          <p:spPr>
            <a:xfrm>
              <a:off x="3329075" y="4584547"/>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8D13656-0AED-C193-7979-411CE318CE58}"/>
                </a:ext>
              </a:extLst>
            </p:cNvPr>
            <p:cNvSpPr/>
            <p:nvPr/>
          </p:nvSpPr>
          <p:spPr>
            <a:xfrm>
              <a:off x="2031286" y="646537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AD528DB-665F-AEFA-490C-3AC4D743719A}"/>
                </a:ext>
              </a:extLst>
            </p:cNvPr>
            <p:cNvSpPr/>
            <p:nvPr/>
          </p:nvSpPr>
          <p:spPr>
            <a:xfrm>
              <a:off x="3621175" y="6464300"/>
              <a:ext cx="338328" cy="320040"/>
            </a:xfrm>
            <a:prstGeom prst="ellipse">
              <a:avLst/>
            </a:prstGeom>
            <a:solidFill>
              <a:srgbClr val="BC23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picture containing screenshot, line, colorfulness, parallel&#10;&#10;Description automatically generated">
            <a:extLst>
              <a:ext uri="{FF2B5EF4-FFF2-40B4-BE49-F238E27FC236}">
                <a16:creationId xmlns:a16="http://schemas.microsoft.com/office/drawing/2014/main" id="{A90D1B98-5DB9-82D7-9B55-EABF5DF714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96" t="1" r="50000" b="91929"/>
          <a:stretch/>
        </p:blipFill>
        <p:spPr>
          <a:xfrm>
            <a:off x="9951562" y="8206752"/>
            <a:ext cx="2780188" cy="403848"/>
          </a:xfrm>
          <a:prstGeom prst="rect">
            <a:avLst/>
          </a:prstGeom>
        </p:spPr>
      </p:pic>
      <p:pic>
        <p:nvPicPr>
          <p:cNvPr id="38" name="Picture 37" descr="A picture containing screenshot, line, graphics, colorfulness&#10;&#10;Description automatically generated">
            <a:extLst>
              <a:ext uri="{FF2B5EF4-FFF2-40B4-BE49-F238E27FC236}">
                <a16:creationId xmlns:a16="http://schemas.microsoft.com/office/drawing/2014/main" id="{FECAB681-2550-7E4F-4A9D-69103E751E8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134" t="-2160" r="13943" b="91050"/>
          <a:stretch/>
        </p:blipFill>
        <p:spPr>
          <a:xfrm>
            <a:off x="10026650" y="7526608"/>
            <a:ext cx="2224132" cy="555979"/>
          </a:xfrm>
          <a:prstGeom prst="rect">
            <a:avLst/>
          </a:prstGeom>
        </p:spPr>
      </p:pic>
    </p:spTree>
    <p:extLst>
      <p:ext uri="{BB962C8B-B14F-4D97-AF65-F5344CB8AC3E}">
        <p14:creationId xmlns:p14="http://schemas.microsoft.com/office/powerpoint/2010/main" val="818294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8B4AF-CE4A-CCDF-AE33-BF9911B52E58}"/>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Core genes have more deleterious DFEs than accessory genes</a:t>
            </a:r>
          </a:p>
        </p:txBody>
      </p:sp>
      <p:pic>
        <p:nvPicPr>
          <p:cNvPr id="8" name="Picture 7" descr="A screenshot of a graph&#10;&#10;Description automatically generated">
            <a:extLst>
              <a:ext uri="{FF2B5EF4-FFF2-40B4-BE49-F238E27FC236}">
                <a16:creationId xmlns:a16="http://schemas.microsoft.com/office/drawing/2014/main" id="{E1909DFD-AEE6-4FD9-7D49-2D567D15EBCE}"/>
              </a:ext>
            </a:extLst>
          </p:cNvPr>
          <p:cNvPicPr>
            <a:picLocks noChangeAspect="1"/>
          </p:cNvPicPr>
          <p:nvPr/>
        </p:nvPicPr>
        <p:blipFill rotWithShape="1">
          <a:blip r:embed="rId3">
            <a:extLst>
              <a:ext uri="{28A0092B-C50C-407E-A947-70E740481C1C}">
                <a14:useLocalDpi xmlns:a14="http://schemas.microsoft.com/office/drawing/2010/main" val="0"/>
              </a:ext>
            </a:extLst>
          </a:blip>
          <a:srcRect b="50253"/>
          <a:stretch/>
        </p:blipFill>
        <p:spPr>
          <a:xfrm>
            <a:off x="1473200" y="2375110"/>
            <a:ext cx="10058400" cy="6671630"/>
          </a:xfrm>
          <a:prstGeom prst="rect">
            <a:avLst/>
          </a:prstGeom>
        </p:spPr>
      </p:pic>
    </p:spTree>
    <p:extLst>
      <p:ext uri="{BB962C8B-B14F-4D97-AF65-F5344CB8AC3E}">
        <p14:creationId xmlns:p14="http://schemas.microsoft.com/office/powerpoint/2010/main" val="2993243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8B4AF-CE4A-CCDF-AE33-BF9911B52E58}"/>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Core genes have more deleterious DFEs than accessory genes</a:t>
            </a:r>
          </a:p>
        </p:txBody>
      </p:sp>
      <p:pic>
        <p:nvPicPr>
          <p:cNvPr id="8" name="Picture 7" descr="A screenshot of a graph&#10;&#10;Description automatically generated">
            <a:extLst>
              <a:ext uri="{FF2B5EF4-FFF2-40B4-BE49-F238E27FC236}">
                <a16:creationId xmlns:a16="http://schemas.microsoft.com/office/drawing/2014/main" id="{E1909DFD-AEE6-4FD9-7D49-2D567D15EBCE}"/>
              </a:ext>
            </a:extLst>
          </p:cNvPr>
          <p:cNvPicPr>
            <a:picLocks noChangeAspect="1"/>
          </p:cNvPicPr>
          <p:nvPr/>
        </p:nvPicPr>
        <p:blipFill rotWithShape="1">
          <a:blip r:embed="rId3">
            <a:extLst>
              <a:ext uri="{28A0092B-C50C-407E-A947-70E740481C1C}">
                <a14:useLocalDpi xmlns:a14="http://schemas.microsoft.com/office/drawing/2010/main" val="0"/>
              </a:ext>
            </a:extLst>
          </a:blip>
          <a:srcRect b="50253"/>
          <a:stretch/>
        </p:blipFill>
        <p:spPr>
          <a:xfrm>
            <a:off x="1473200" y="2375110"/>
            <a:ext cx="10058400" cy="6671630"/>
          </a:xfrm>
          <a:prstGeom prst="rect">
            <a:avLst/>
          </a:prstGeom>
        </p:spPr>
      </p:pic>
      <p:pic>
        <p:nvPicPr>
          <p:cNvPr id="9" name="Picture 2">
            <a:extLst>
              <a:ext uri="{FF2B5EF4-FFF2-40B4-BE49-F238E27FC236}">
                <a16:creationId xmlns:a16="http://schemas.microsoft.com/office/drawing/2014/main" id="{721525C1-E9D7-C85A-E846-EB8D27C1E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590" y="1233443"/>
            <a:ext cx="9715618" cy="7286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572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8B4AF-CE4A-CCDF-AE33-BF9911B52E58}"/>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Core genes have more deleterious DFEs than accessory genes</a:t>
            </a:r>
          </a:p>
        </p:txBody>
      </p:sp>
      <p:pic>
        <p:nvPicPr>
          <p:cNvPr id="25" name="Picture 24" descr="A black background with colorful lines&#10;&#10;Description automatically generated">
            <a:extLst>
              <a:ext uri="{FF2B5EF4-FFF2-40B4-BE49-F238E27FC236}">
                <a16:creationId xmlns:a16="http://schemas.microsoft.com/office/drawing/2014/main" id="{16F0769F-6283-42F7-F166-27765A59A8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356" y="4279782"/>
            <a:ext cx="2609851" cy="604687"/>
          </a:xfrm>
          <a:prstGeom prst="rect">
            <a:avLst/>
          </a:prstGeom>
        </p:spPr>
      </p:pic>
      <p:pic>
        <p:nvPicPr>
          <p:cNvPr id="27" name="Picture 26" descr="A black background with colorful lines&#10;&#10;Description automatically generated">
            <a:extLst>
              <a:ext uri="{FF2B5EF4-FFF2-40B4-BE49-F238E27FC236}">
                <a16:creationId xmlns:a16="http://schemas.microsoft.com/office/drawing/2014/main" id="{81836930-8441-FDEC-BF64-12959CCCE7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78" y="6558112"/>
            <a:ext cx="2609851" cy="604687"/>
          </a:xfrm>
          <a:prstGeom prst="rect">
            <a:avLst/>
          </a:prstGeom>
        </p:spPr>
      </p:pic>
      <p:sp>
        <p:nvSpPr>
          <p:cNvPr id="28" name="Title 1">
            <a:extLst>
              <a:ext uri="{FF2B5EF4-FFF2-40B4-BE49-F238E27FC236}">
                <a16:creationId xmlns:a16="http://schemas.microsoft.com/office/drawing/2014/main" id="{88311753-2D05-6A4B-F21D-A150E021810D}"/>
              </a:ext>
            </a:extLst>
          </p:cNvPr>
          <p:cNvSpPr txBox="1">
            <a:spLocks/>
          </p:cNvSpPr>
          <p:nvPr/>
        </p:nvSpPr>
        <p:spPr>
          <a:xfrm>
            <a:off x="19212" y="5738871"/>
            <a:ext cx="2852260" cy="43088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Accessory Genes</a:t>
            </a:r>
          </a:p>
        </p:txBody>
      </p:sp>
      <p:sp>
        <p:nvSpPr>
          <p:cNvPr id="29" name="Title 1">
            <a:extLst>
              <a:ext uri="{FF2B5EF4-FFF2-40B4-BE49-F238E27FC236}">
                <a16:creationId xmlns:a16="http://schemas.microsoft.com/office/drawing/2014/main" id="{94465EC0-A23D-2D7C-DB77-3960CD65B383}"/>
              </a:ext>
            </a:extLst>
          </p:cNvPr>
          <p:cNvSpPr txBox="1">
            <a:spLocks/>
          </p:cNvSpPr>
          <p:nvPr/>
        </p:nvSpPr>
        <p:spPr>
          <a:xfrm>
            <a:off x="21476" y="3663101"/>
            <a:ext cx="2444751" cy="43088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Core Genes</a:t>
            </a:r>
          </a:p>
        </p:txBody>
      </p:sp>
      <p:sp>
        <p:nvSpPr>
          <p:cNvPr id="31" name="Rectangle 30">
            <a:extLst>
              <a:ext uri="{FF2B5EF4-FFF2-40B4-BE49-F238E27FC236}">
                <a16:creationId xmlns:a16="http://schemas.microsoft.com/office/drawing/2014/main" id="{69C02798-88A3-5911-24F7-D4A4850D07FE}"/>
              </a:ext>
            </a:extLst>
          </p:cNvPr>
          <p:cNvSpPr/>
          <p:nvPr/>
        </p:nvSpPr>
        <p:spPr>
          <a:xfrm>
            <a:off x="623257" y="4165481"/>
            <a:ext cx="1676400"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F143102-A5A7-20BD-C4A2-4845DF5F7136}"/>
              </a:ext>
            </a:extLst>
          </p:cNvPr>
          <p:cNvSpPr/>
          <p:nvPr/>
        </p:nvSpPr>
        <p:spPr>
          <a:xfrm>
            <a:off x="38100" y="6443812"/>
            <a:ext cx="603728"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89649D7-7437-DE9A-4CA0-A82480BC2C70}"/>
              </a:ext>
            </a:extLst>
          </p:cNvPr>
          <p:cNvSpPr/>
          <p:nvPr/>
        </p:nvSpPr>
        <p:spPr>
          <a:xfrm>
            <a:off x="2159479" y="6443812"/>
            <a:ext cx="603728"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graphs showing different varieties of plots&#10;&#10;Description automatically generated with medium confidence">
            <a:extLst>
              <a:ext uri="{FF2B5EF4-FFF2-40B4-BE49-F238E27FC236}">
                <a16:creationId xmlns:a16="http://schemas.microsoft.com/office/drawing/2014/main" id="{B12CA47B-E0F7-2EED-1C02-6B78C6C77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7939" y="3561993"/>
            <a:ext cx="10158761" cy="4353755"/>
          </a:xfrm>
          <a:prstGeom prst="rect">
            <a:avLst/>
          </a:prstGeom>
        </p:spPr>
      </p:pic>
    </p:spTree>
    <p:extLst>
      <p:ext uri="{BB962C8B-B14F-4D97-AF65-F5344CB8AC3E}">
        <p14:creationId xmlns:p14="http://schemas.microsoft.com/office/powerpoint/2010/main" val="4113232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78B4AF-CE4A-CCDF-AE33-BF9911B52E58}"/>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We infer varied distributions of fitness effects (DFE) within species</a:t>
            </a:r>
          </a:p>
        </p:txBody>
      </p:sp>
      <p:pic>
        <p:nvPicPr>
          <p:cNvPr id="25" name="Picture 24" descr="A black background with colorful lines&#10;&#10;Description automatically generated">
            <a:extLst>
              <a:ext uri="{FF2B5EF4-FFF2-40B4-BE49-F238E27FC236}">
                <a16:creationId xmlns:a16="http://schemas.microsoft.com/office/drawing/2014/main" id="{16F0769F-6283-42F7-F166-27765A59A8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356" y="4279782"/>
            <a:ext cx="2609851" cy="604687"/>
          </a:xfrm>
          <a:prstGeom prst="rect">
            <a:avLst/>
          </a:prstGeom>
        </p:spPr>
      </p:pic>
      <p:pic>
        <p:nvPicPr>
          <p:cNvPr id="27" name="Picture 26" descr="A black background with colorful lines&#10;&#10;Description automatically generated">
            <a:extLst>
              <a:ext uri="{FF2B5EF4-FFF2-40B4-BE49-F238E27FC236}">
                <a16:creationId xmlns:a16="http://schemas.microsoft.com/office/drawing/2014/main" id="{81836930-8441-FDEC-BF64-12959CCCE7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78" y="6558112"/>
            <a:ext cx="2609851" cy="604687"/>
          </a:xfrm>
          <a:prstGeom prst="rect">
            <a:avLst/>
          </a:prstGeom>
        </p:spPr>
      </p:pic>
      <p:sp>
        <p:nvSpPr>
          <p:cNvPr id="28" name="Title 1">
            <a:extLst>
              <a:ext uri="{FF2B5EF4-FFF2-40B4-BE49-F238E27FC236}">
                <a16:creationId xmlns:a16="http://schemas.microsoft.com/office/drawing/2014/main" id="{88311753-2D05-6A4B-F21D-A150E021810D}"/>
              </a:ext>
            </a:extLst>
          </p:cNvPr>
          <p:cNvSpPr txBox="1">
            <a:spLocks/>
          </p:cNvSpPr>
          <p:nvPr/>
        </p:nvSpPr>
        <p:spPr>
          <a:xfrm>
            <a:off x="19212" y="5738871"/>
            <a:ext cx="2852260" cy="43088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Accessory Genes</a:t>
            </a:r>
          </a:p>
        </p:txBody>
      </p:sp>
      <p:sp>
        <p:nvSpPr>
          <p:cNvPr id="29" name="Title 1">
            <a:extLst>
              <a:ext uri="{FF2B5EF4-FFF2-40B4-BE49-F238E27FC236}">
                <a16:creationId xmlns:a16="http://schemas.microsoft.com/office/drawing/2014/main" id="{94465EC0-A23D-2D7C-DB77-3960CD65B383}"/>
              </a:ext>
            </a:extLst>
          </p:cNvPr>
          <p:cNvSpPr txBox="1">
            <a:spLocks/>
          </p:cNvSpPr>
          <p:nvPr/>
        </p:nvSpPr>
        <p:spPr>
          <a:xfrm>
            <a:off x="21476" y="3663101"/>
            <a:ext cx="2444751" cy="430887"/>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Core Genes</a:t>
            </a:r>
          </a:p>
        </p:txBody>
      </p:sp>
      <p:sp>
        <p:nvSpPr>
          <p:cNvPr id="31" name="Rectangle 30">
            <a:extLst>
              <a:ext uri="{FF2B5EF4-FFF2-40B4-BE49-F238E27FC236}">
                <a16:creationId xmlns:a16="http://schemas.microsoft.com/office/drawing/2014/main" id="{69C02798-88A3-5911-24F7-D4A4850D07FE}"/>
              </a:ext>
            </a:extLst>
          </p:cNvPr>
          <p:cNvSpPr/>
          <p:nvPr/>
        </p:nvSpPr>
        <p:spPr>
          <a:xfrm>
            <a:off x="623257" y="4165481"/>
            <a:ext cx="1676400"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F143102-A5A7-20BD-C4A2-4845DF5F7136}"/>
              </a:ext>
            </a:extLst>
          </p:cNvPr>
          <p:cNvSpPr/>
          <p:nvPr/>
        </p:nvSpPr>
        <p:spPr>
          <a:xfrm>
            <a:off x="38100" y="6443812"/>
            <a:ext cx="603728"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89649D7-7437-DE9A-4CA0-A82480BC2C70}"/>
              </a:ext>
            </a:extLst>
          </p:cNvPr>
          <p:cNvSpPr/>
          <p:nvPr/>
        </p:nvSpPr>
        <p:spPr>
          <a:xfrm>
            <a:off x="2159479" y="6443812"/>
            <a:ext cx="603728" cy="79518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graphs showing different varieties of plots&#10;&#10;Description automatically generated with medium confidence">
            <a:extLst>
              <a:ext uri="{FF2B5EF4-FFF2-40B4-BE49-F238E27FC236}">
                <a16:creationId xmlns:a16="http://schemas.microsoft.com/office/drawing/2014/main" id="{B12CA47B-E0F7-2EED-1C02-6B78C6C77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7939" y="3561993"/>
            <a:ext cx="10158761" cy="4353755"/>
          </a:xfrm>
          <a:prstGeom prst="rect">
            <a:avLst/>
          </a:prstGeom>
        </p:spPr>
      </p:pic>
      <p:sp>
        <p:nvSpPr>
          <p:cNvPr id="2" name="Star: 5 Points 1">
            <a:extLst>
              <a:ext uri="{FF2B5EF4-FFF2-40B4-BE49-F238E27FC236}">
                <a16:creationId xmlns:a16="http://schemas.microsoft.com/office/drawing/2014/main" id="{B839B755-5652-AFFA-4BB4-5DD5BEBA5170}"/>
              </a:ext>
            </a:extLst>
          </p:cNvPr>
          <p:cNvSpPr/>
          <p:nvPr/>
        </p:nvSpPr>
        <p:spPr>
          <a:xfrm>
            <a:off x="3530600" y="332033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id="{A78D045E-9964-6727-0389-C765203718C7}"/>
              </a:ext>
            </a:extLst>
          </p:cNvPr>
          <p:cNvSpPr/>
          <p:nvPr/>
        </p:nvSpPr>
        <p:spPr>
          <a:xfrm>
            <a:off x="6228080" y="332033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6AA6014F-FD3D-5C70-0D9B-053FCB0106F1}"/>
              </a:ext>
            </a:extLst>
          </p:cNvPr>
          <p:cNvSpPr/>
          <p:nvPr/>
        </p:nvSpPr>
        <p:spPr>
          <a:xfrm>
            <a:off x="7675880" y="3328792"/>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48A31AC7-A388-A151-6CDA-E09B5215C120}"/>
              </a:ext>
            </a:extLst>
          </p:cNvPr>
          <p:cNvSpPr/>
          <p:nvPr/>
        </p:nvSpPr>
        <p:spPr>
          <a:xfrm>
            <a:off x="9123680" y="332033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640D095B-0294-DC8C-1F13-A0E2C21E6019}"/>
              </a:ext>
            </a:extLst>
          </p:cNvPr>
          <p:cNvSpPr/>
          <p:nvPr/>
        </p:nvSpPr>
        <p:spPr>
          <a:xfrm>
            <a:off x="11746149" y="3328792"/>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065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6C904-FD22-0898-D7F0-D8C575A455EC}"/>
              </a:ext>
            </a:extLst>
          </p:cNvPr>
          <p:cNvSpPr>
            <a:spLocks noGrp="1"/>
          </p:cNvSpPr>
          <p:nvPr>
            <p:ph idx="1"/>
          </p:nvPr>
        </p:nvSpPr>
        <p:spPr>
          <a:xfrm>
            <a:off x="894080" y="2596444"/>
            <a:ext cx="11216640" cy="1899356"/>
          </a:xfrm>
        </p:spPr>
        <p:txBody>
          <a:bodyPr>
            <a:normAutofit/>
          </a:bodyPr>
          <a:lstStyle/>
          <a:p>
            <a:r>
              <a:rPr lang="en-US" sz="3300" dirty="0"/>
              <a:t>Reduction of genetic diversity in North American guts</a:t>
            </a:r>
          </a:p>
          <a:p>
            <a:endParaRPr lang="en-US" sz="3600" dirty="0"/>
          </a:p>
        </p:txBody>
      </p:sp>
      <p:sp>
        <p:nvSpPr>
          <p:cNvPr id="6" name="Title 1">
            <a:extLst>
              <a:ext uri="{FF2B5EF4-FFF2-40B4-BE49-F238E27FC236}">
                <a16:creationId xmlns:a16="http://schemas.microsoft.com/office/drawing/2014/main" id="{1A430E60-0DDD-6FA4-62C6-F81F08C6C9A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Takeaways</a:t>
            </a:r>
          </a:p>
        </p:txBody>
      </p:sp>
      <p:pic>
        <p:nvPicPr>
          <p:cNvPr id="4" name="Picture 3" descr="A screenshot of a graph&#10;&#10;Description automatically generated">
            <a:extLst>
              <a:ext uri="{FF2B5EF4-FFF2-40B4-BE49-F238E27FC236}">
                <a16:creationId xmlns:a16="http://schemas.microsoft.com/office/drawing/2014/main" id="{FC016CF5-8143-40DB-24B2-83D37C6C7967}"/>
              </a:ext>
            </a:extLst>
          </p:cNvPr>
          <p:cNvPicPr>
            <a:picLocks noChangeAspect="1"/>
          </p:cNvPicPr>
          <p:nvPr/>
        </p:nvPicPr>
        <p:blipFill rotWithShape="1">
          <a:blip r:embed="rId3">
            <a:extLst>
              <a:ext uri="{28A0092B-C50C-407E-A947-70E740481C1C}">
                <a14:useLocalDpi xmlns:a14="http://schemas.microsoft.com/office/drawing/2010/main" val="0"/>
              </a:ext>
            </a:extLst>
          </a:blip>
          <a:srcRect l="497" t="1" r="36365" b="670"/>
          <a:stretch/>
        </p:blipFill>
        <p:spPr>
          <a:xfrm>
            <a:off x="2082800" y="3172838"/>
            <a:ext cx="7436357" cy="6580762"/>
          </a:xfrm>
          <a:prstGeom prst="rect">
            <a:avLst/>
          </a:prstGeom>
        </p:spPr>
      </p:pic>
      <p:pic>
        <p:nvPicPr>
          <p:cNvPr id="5" name="Picture 4" descr="A screenshot of a graph&#10;&#10;Description automatically generated">
            <a:extLst>
              <a:ext uri="{FF2B5EF4-FFF2-40B4-BE49-F238E27FC236}">
                <a16:creationId xmlns:a16="http://schemas.microsoft.com/office/drawing/2014/main" id="{C77814F8-E0B7-DA19-ED7C-D15688FA0D77}"/>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91" r="97566" b="50091"/>
          <a:stretch/>
        </p:blipFill>
        <p:spPr>
          <a:xfrm>
            <a:off x="1397000" y="3134738"/>
            <a:ext cx="914462" cy="5094862"/>
          </a:xfrm>
          <a:prstGeom prst="rect">
            <a:avLst/>
          </a:prstGeom>
        </p:spPr>
      </p:pic>
      <p:pic>
        <p:nvPicPr>
          <p:cNvPr id="9" name="Picture 8" descr="A screenshot of a graph&#10;&#10;Description automatically generated">
            <a:extLst>
              <a:ext uri="{FF2B5EF4-FFF2-40B4-BE49-F238E27FC236}">
                <a16:creationId xmlns:a16="http://schemas.microsoft.com/office/drawing/2014/main" id="{EC4FDF27-90AD-80F4-169F-133E16EDDF8F}"/>
              </a:ext>
            </a:extLst>
          </p:cNvPr>
          <p:cNvPicPr>
            <a:picLocks noChangeAspect="1"/>
          </p:cNvPicPr>
          <p:nvPr/>
        </p:nvPicPr>
        <p:blipFill rotWithShape="1">
          <a:blip r:embed="rId3">
            <a:extLst>
              <a:ext uri="{28A0092B-C50C-407E-A947-70E740481C1C}">
                <a14:useLocalDpi xmlns:a14="http://schemas.microsoft.com/office/drawing/2010/main" val="0"/>
              </a:ext>
            </a:extLst>
          </a:blip>
          <a:srcRect l="86594" t="32152" b="54862"/>
          <a:stretch/>
        </p:blipFill>
        <p:spPr>
          <a:xfrm>
            <a:off x="9519157" y="3358445"/>
            <a:ext cx="3485643" cy="1899356"/>
          </a:xfrm>
          <a:prstGeom prst="rect">
            <a:avLst/>
          </a:prstGeom>
        </p:spPr>
      </p:pic>
    </p:spTree>
    <p:extLst>
      <p:ext uri="{BB962C8B-B14F-4D97-AF65-F5344CB8AC3E}">
        <p14:creationId xmlns:p14="http://schemas.microsoft.com/office/powerpoint/2010/main" val="3855263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6C904-FD22-0898-D7F0-D8C575A455EC}"/>
              </a:ext>
            </a:extLst>
          </p:cNvPr>
          <p:cNvSpPr>
            <a:spLocks noGrp="1"/>
          </p:cNvSpPr>
          <p:nvPr>
            <p:ph idx="1"/>
          </p:nvPr>
        </p:nvSpPr>
        <p:spPr>
          <a:xfrm>
            <a:off x="894080" y="2596444"/>
            <a:ext cx="11216640" cy="1899356"/>
          </a:xfrm>
        </p:spPr>
        <p:txBody>
          <a:bodyPr>
            <a:normAutofit/>
          </a:bodyPr>
          <a:lstStyle/>
          <a:p>
            <a:r>
              <a:rPr lang="en-US" sz="3300" dirty="0"/>
              <a:t>Reduction of genetic diversity in North American guts</a:t>
            </a:r>
          </a:p>
          <a:p>
            <a:r>
              <a:rPr lang="en-US" sz="3300" dirty="0"/>
              <a:t>Inference of varied demography and DFE in 27 species</a:t>
            </a:r>
          </a:p>
          <a:p>
            <a:endParaRPr lang="en-US" sz="3300" dirty="0"/>
          </a:p>
        </p:txBody>
      </p:sp>
      <p:sp>
        <p:nvSpPr>
          <p:cNvPr id="6" name="Title 1">
            <a:extLst>
              <a:ext uri="{FF2B5EF4-FFF2-40B4-BE49-F238E27FC236}">
                <a16:creationId xmlns:a16="http://schemas.microsoft.com/office/drawing/2014/main" id="{1A430E60-0DDD-6FA4-62C6-F81F08C6C9A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Takeaways</a:t>
            </a:r>
          </a:p>
        </p:txBody>
      </p:sp>
      <p:pic>
        <p:nvPicPr>
          <p:cNvPr id="4" name="Picture 4">
            <a:extLst>
              <a:ext uri="{FF2B5EF4-FFF2-40B4-BE49-F238E27FC236}">
                <a16:creationId xmlns:a16="http://schemas.microsoft.com/office/drawing/2014/main" id="{7CB57C75-2CF5-0269-346A-3DDCB7CF4A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6924" y="4195556"/>
            <a:ext cx="5767876" cy="5314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graph&#10;&#10;Description automatically generated">
            <a:extLst>
              <a:ext uri="{FF2B5EF4-FFF2-40B4-BE49-F238E27FC236}">
                <a16:creationId xmlns:a16="http://schemas.microsoft.com/office/drawing/2014/main" id="{7AC7970D-286B-2696-C0F8-E2E1C7D467F1}"/>
              </a:ext>
            </a:extLst>
          </p:cNvPr>
          <p:cNvPicPr>
            <a:picLocks noChangeAspect="1"/>
          </p:cNvPicPr>
          <p:nvPr/>
        </p:nvPicPr>
        <p:blipFill rotWithShape="1">
          <a:blip r:embed="rId4">
            <a:extLst>
              <a:ext uri="{28A0092B-C50C-407E-A947-70E740481C1C}">
                <a14:useLocalDpi xmlns:a14="http://schemas.microsoft.com/office/drawing/2010/main" val="0"/>
              </a:ext>
            </a:extLst>
          </a:blip>
          <a:srcRect l="42001"/>
          <a:stretch/>
        </p:blipFill>
        <p:spPr>
          <a:xfrm>
            <a:off x="574968" y="3960083"/>
            <a:ext cx="5767876" cy="5801137"/>
          </a:xfrm>
          <a:prstGeom prst="rect">
            <a:avLst/>
          </a:prstGeom>
        </p:spPr>
      </p:pic>
    </p:spTree>
    <p:extLst>
      <p:ext uri="{BB962C8B-B14F-4D97-AF65-F5344CB8AC3E}">
        <p14:creationId xmlns:p14="http://schemas.microsoft.com/office/powerpoint/2010/main" val="680392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6C904-FD22-0898-D7F0-D8C575A455EC}"/>
              </a:ext>
            </a:extLst>
          </p:cNvPr>
          <p:cNvSpPr>
            <a:spLocks noGrp="1"/>
          </p:cNvSpPr>
          <p:nvPr>
            <p:ph idx="1"/>
          </p:nvPr>
        </p:nvSpPr>
        <p:spPr>
          <a:xfrm>
            <a:off x="894080" y="2596444"/>
            <a:ext cx="11216640" cy="1899356"/>
          </a:xfrm>
        </p:spPr>
        <p:txBody>
          <a:bodyPr>
            <a:normAutofit fontScale="92500"/>
          </a:bodyPr>
          <a:lstStyle/>
          <a:p>
            <a:r>
              <a:rPr lang="en-US" sz="3600" dirty="0"/>
              <a:t>Reduction of genetic diversity in North American guts</a:t>
            </a:r>
          </a:p>
          <a:p>
            <a:r>
              <a:rPr lang="en-US" sz="3600" dirty="0"/>
              <a:t>Inference of varied demography and DFE in 27 species</a:t>
            </a:r>
          </a:p>
          <a:p>
            <a:r>
              <a:rPr lang="en-US" sz="3600" dirty="0"/>
              <a:t>Core genes have more deleterious DFEs than accessory genes</a:t>
            </a:r>
          </a:p>
          <a:p>
            <a:endParaRPr lang="en-US" sz="3600" dirty="0"/>
          </a:p>
        </p:txBody>
      </p:sp>
      <p:sp>
        <p:nvSpPr>
          <p:cNvPr id="6" name="Title 1">
            <a:extLst>
              <a:ext uri="{FF2B5EF4-FFF2-40B4-BE49-F238E27FC236}">
                <a16:creationId xmlns:a16="http://schemas.microsoft.com/office/drawing/2014/main" id="{1A430E60-0DDD-6FA4-62C6-F81F08C6C9A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Takeaways</a:t>
            </a:r>
          </a:p>
        </p:txBody>
      </p:sp>
      <p:pic>
        <p:nvPicPr>
          <p:cNvPr id="2" name="Picture 1" descr="A screenshot of a graph&#10;&#10;Description automatically generated">
            <a:extLst>
              <a:ext uri="{FF2B5EF4-FFF2-40B4-BE49-F238E27FC236}">
                <a16:creationId xmlns:a16="http://schemas.microsoft.com/office/drawing/2014/main" id="{53296156-A2E0-3D86-5C99-70C5A2FC8895}"/>
              </a:ext>
            </a:extLst>
          </p:cNvPr>
          <p:cNvPicPr>
            <a:picLocks noChangeAspect="1"/>
          </p:cNvPicPr>
          <p:nvPr/>
        </p:nvPicPr>
        <p:blipFill rotWithShape="1">
          <a:blip r:embed="rId3">
            <a:extLst>
              <a:ext uri="{28A0092B-C50C-407E-A947-70E740481C1C}">
                <a14:useLocalDpi xmlns:a14="http://schemas.microsoft.com/office/drawing/2010/main" val="0"/>
              </a:ext>
            </a:extLst>
          </a:blip>
          <a:srcRect b="50253"/>
          <a:stretch/>
        </p:blipFill>
        <p:spPr>
          <a:xfrm>
            <a:off x="2921000" y="4708814"/>
            <a:ext cx="7162800" cy="4751009"/>
          </a:xfrm>
          <a:prstGeom prst="rect">
            <a:avLst/>
          </a:prstGeom>
        </p:spPr>
      </p:pic>
    </p:spTree>
    <p:extLst>
      <p:ext uri="{BB962C8B-B14F-4D97-AF65-F5344CB8AC3E}">
        <p14:creationId xmlns:p14="http://schemas.microsoft.com/office/powerpoint/2010/main" val="14892216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6C904-FD22-0898-D7F0-D8C575A455EC}"/>
              </a:ext>
            </a:extLst>
          </p:cNvPr>
          <p:cNvSpPr>
            <a:spLocks noGrp="1"/>
          </p:cNvSpPr>
          <p:nvPr>
            <p:ph idx="1"/>
          </p:nvPr>
        </p:nvSpPr>
        <p:spPr>
          <a:xfrm>
            <a:off x="894080" y="2596444"/>
            <a:ext cx="11216640" cy="1774492"/>
          </a:xfrm>
        </p:spPr>
        <p:txBody>
          <a:bodyPr>
            <a:normAutofit/>
          </a:bodyPr>
          <a:lstStyle/>
          <a:p>
            <a:r>
              <a:rPr lang="en-US" sz="3300" dirty="0"/>
              <a:t>Reduction of genetic diversity in North American guts</a:t>
            </a:r>
          </a:p>
          <a:p>
            <a:r>
              <a:rPr lang="en-US" sz="3300" dirty="0"/>
              <a:t>Inference of varied demography and DFE in 27 species</a:t>
            </a:r>
          </a:p>
          <a:p>
            <a:r>
              <a:rPr lang="en-US" sz="3300" dirty="0"/>
              <a:t>Accessory genes have less deleterious DFEs than core genes</a:t>
            </a:r>
          </a:p>
          <a:p>
            <a:endParaRPr lang="en-US" sz="3300" dirty="0"/>
          </a:p>
        </p:txBody>
      </p:sp>
      <p:sp>
        <p:nvSpPr>
          <p:cNvPr id="6" name="Title 1">
            <a:extLst>
              <a:ext uri="{FF2B5EF4-FFF2-40B4-BE49-F238E27FC236}">
                <a16:creationId xmlns:a16="http://schemas.microsoft.com/office/drawing/2014/main" id="{1A430E60-0DDD-6FA4-62C6-F81F08C6C9A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Takeaways</a:t>
            </a:r>
          </a:p>
        </p:txBody>
      </p:sp>
      <p:grpSp>
        <p:nvGrpSpPr>
          <p:cNvPr id="24" name="Group 23">
            <a:extLst>
              <a:ext uri="{FF2B5EF4-FFF2-40B4-BE49-F238E27FC236}">
                <a16:creationId xmlns:a16="http://schemas.microsoft.com/office/drawing/2014/main" id="{AA407489-F186-7469-6C72-78F834572C45}"/>
              </a:ext>
            </a:extLst>
          </p:cNvPr>
          <p:cNvGrpSpPr/>
          <p:nvPr/>
        </p:nvGrpSpPr>
        <p:grpSpPr>
          <a:xfrm>
            <a:off x="2857295" y="4370936"/>
            <a:ext cx="9677400" cy="5168503"/>
            <a:chOff x="7584440" y="6858000"/>
            <a:chExt cx="4922819" cy="2730103"/>
          </a:xfrm>
        </p:grpSpPr>
        <p:grpSp>
          <p:nvGrpSpPr>
            <p:cNvPr id="4" name="Group 3">
              <a:extLst>
                <a:ext uri="{FF2B5EF4-FFF2-40B4-BE49-F238E27FC236}">
                  <a16:creationId xmlns:a16="http://schemas.microsoft.com/office/drawing/2014/main" id="{3F625742-0B09-8E8D-8C37-A8248E269730}"/>
                </a:ext>
              </a:extLst>
            </p:cNvPr>
            <p:cNvGrpSpPr/>
            <p:nvPr/>
          </p:nvGrpSpPr>
          <p:grpSpPr>
            <a:xfrm>
              <a:off x="8864600" y="6858000"/>
              <a:ext cx="1752600" cy="2730103"/>
              <a:chOff x="8592819" y="6661348"/>
              <a:chExt cx="1752600" cy="2730103"/>
            </a:xfrm>
          </p:grpSpPr>
          <p:pic>
            <p:nvPicPr>
              <p:cNvPr id="5" name="Picture 4">
                <a:extLst>
                  <a:ext uri="{FF2B5EF4-FFF2-40B4-BE49-F238E27FC236}">
                    <a16:creationId xmlns:a16="http://schemas.microsoft.com/office/drawing/2014/main" id="{8BF24ACC-B1D0-AF71-B261-1EBA04E9DBF6}"/>
                  </a:ext>
                </a:extLst>
              </p:cNvPr>
              <p:cNvPicPr>
                <a:picLocks noChangeAspect="1"/>
              </p:cNvPicPr>
              <p:nvPr/>
            </p:nvPicPr>
            <p:blipFill>
              <a:blip r:embed="rId3"/>
              <a:stretch>
                <a:fillRect/>
              </a:stretch>
            </p:blipFill>
            <p:spPr>
              <a:xfrm>
                <a:off x="8592819" y="6661348"/>
                <a:ext cx="1752600" cy="2730103"/>
              </a:xfrm>
              <a:prstGeom prst="rect">
                <a:avLst/>
              </a:prstGeom>
            </p:spPr>
          </p:pic>
          <p:sp>
            <p:nvSpPr>
              <p:cNvPr id="7" name="Rectangle: Rounded Corners 6">
                <a:extLst>
                  <a:ext uri="{FF2B5EF4-FFF2-40B4-BE49-F238E27FC236}">
                    <a16:creationId xmlns:a16="http://schemas.microsoft.com/office/drawing/2014/main" id="{5296F41B-BB99-151A-4777-1DE6FD9E0F4A}"/>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creenshot of a graph&#10;&#10;Description automatically generated">
                <a:extLst>
                  <a:ext uri="{FF2B5EF4-FFF2-40B4-BE49-F238E27FC236}">
                    <a16:creationId xmlns:a16="http://schemas.microsoft.com/office/drawing/2014/main" id="{D0B696FE-E354-AF58-C9FA-3AE92EF8FFA5}"/>
                  </a:ext>
                </a:extLst>
              </p:cNvPr>
              <p:cNvPicPr>
                <a:picLocks noChangeAspect="1"/>
              </p:cNvPicPr>
              <p:nvPr/>
            </p:nvPicPr>
            <p:blipFill rotWithShape="1">
              <a:blip r:embed="rId4">
                <a:extLst>
                  <a:ext uri="{28A0092B-C50C-407E-A947-70E740481C1C}">
                    <a14:useLocalDpi xmlns:a14="http://schemas.microsoft.com/office/drawing/2010/main" val="0"/>
                  </a:ext>
                </a:extLst>
              </a:blip>
              <a:srcRect l="12766" t="29857" r="38298" b="55954"/>
              <a:stretch/>
            </p:blipFill>
            <p:spPr>
              <a:xfrm>
                <a:off x="8799007" y="8633012"/>
                <a:ext cx="1374588" cy="510988"/>
              </a:xfrm>
              <a:prstGeom prst="rect">
                <a:avLst/>
              </a:prstGeom>
            </p:spPr>
          </p:pic>
          <p:pic>
            <p:nvPicPr>
              <p:cNvPr id="9" name="Picture 8" descr="A screenshot of a graph&#10;&#10;Description automatically generated">
                <a:extLst>
                  <a:ext uri="{FF2B5EF4-FFF2-40B4-BE49-F238E27FC236}">
                    <a16:creationId xmlns:a16="http://schemas.microsoft.com/office/drawing/2014/main" id="{D38A51F3-A255-220F-8862-49D7C6AA7BD7}"/>
                  </a:ext>
                </a:extLst>
              </p:cNvPr>
              <p:cNvPicPr>
                <a:picLocks noChangeAspect="1"/>
              </p:cNvPicPr>
              <p:nvPr/>
            </p:nvPicPr>
            <p:blipFill rotWithShape="1">
              <a:blip r:embed="rId4">
                <a:extLst>
                  <a:ext uri="{28A0092B-C50C-407E-A947-70E740481C1C}">
                    <a14:useLocalDpi xmlns:a14="http://schemas.microsoft.com/office/drawing/2010/main" val="0"/>
                  </a:ext>
                </a:extLst>
              </a:blip>
              <a:srcRect l="11657" t="5293" r="9947" b="80518"/>
              <a:stretch/>
            </p:blipFill>
            <p:spPr>
              <a:xfrm>
                <a:off x="8799007" y="7908793"/>
                <a:ext cx="1374588" cy="548640"/>
              </a:xfrm>
              <a:prstGeom prst="rect">
                <a:avLst/>
              </a:prstGeom>
            </p:spPr>
          </p:pic>
        </p:grpSp>
        <p:cxnSp>
          <p:nvCxnSpPr>
            <p:cNvPr id="10" name="Straight Connector 9">
              <a:extLst>
                <a:ext uri="{FF2B5EF4-FFF2-40B4-BE49-F238E27FC236}">
                  <a16:creationId xmlns:a16="http://schemas.microsoft.com/office/drawing/2014/main" id="{F89487E1-2C7C-ABDD-A802-6C1712AB0C77}"/>
                </a:ext>
              </a:extLst>
            </p:cNvPr>
            <p:cNvCxnSpPr/>
            <p:nvPr/>
          </p:nvCxnSpPr>
          <p:spPr>
            <a:xfrm>
              <a:off x="7584440" y="8163865"/>
              <a:ext cx="1280160" cy="0"/>
            </a:xfrm>
            <a:prstGeom prst="line">
              <a:avLst/>
            </a:prstGeom>
            <a:ln w="28575">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DDAD4E-0634-5443-171C-9EA520E91A21}"/>
                </a:ext>
              </a:extLst>
            </p:cNvPr>
            <p:cNvCxnSpPr/>
            <p:nvPr/>
          </p:nvCxnSpPr>
          <p:spPr>
            <a:xfrm>
              <a:off x="7584440" y="8263164"/>
              <a:ext cx="1280160" cy="0"/>
            </a:xfrm>
            <a:prstGeom prst="line">
              <a:avLst/>
            </a:prstGeom>
            <a:ln w="28575">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8F6422-C2AF-F74C-4A89-017ED4DC72E6}"/>
                </a:ext>
              </a:extLst>
            </p:cNvPr>
            <p:cNvCxnSpPr/>
            <p:nvPr/>
          </p:nvCxnSpPr>
          <p:spPr>
            <a:xfrm>
              <a:off x="7584440" y="8380517"/>
              <a:ext cx="1280160" cy="0"/>
            </a:xfrm>
            <a:prstGeom prst="line">
              <a:avLst/>
            </a:prstGeom>
            <a:ln w="28575">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43AE005-026D-CBBB-5666-6E6C568058B0}"/>
                </a:ext>
              </a:extLst>
            </p:cNvPr>
            <p:cNvCxnSpPr/>
            <p:nvPr/>
          </p:nvCxnSpPr>
          <p:spPr>
            <a:xfrm>
              <a:off x="7584440" y="8497871"/>
              <a:ext cx="1280160" cy="0"/>
            </a:xfrm>
            <a:prstGeom prst="line">
              <a:avLst/>
            </a:prstGeom>
            <a:ln w="28575">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BFF7E6-299A-288A-4DBC-80EB1965C74E}"/>
                </a:ext>
              </a:extLst>
            </p:cNvPr>
            <p:cNvCxnSpPr/>
            <p:nvPr/>
          </p:nvCxnSpPr>
          <p:spPr>
            <a:xfrm>
              <a:off x="7584440" y="8595665"/>
              <a:ext cx="1280160" cy="0"/>
            </a:xfrm>
            <a:prstGeom prst="line">
              <a:avLst/>
            </a:prstGeom>
            <a:ln w="28575">
              <a:solidFill>
                <a:srgbClr val="4EAC4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AC0C3A5-D1B0-2B81-D125-A1DA96983B38}"/>
                </a:ext>
              </a:extLst>
            </p:cNvPr>
            <p:cNvCxnSpPr/>
            <p:nvPr/>
          </p:nvCxnSpPr>
          <p:spPr>
            <a:xfrm>
              <a:off x="7584440" y="8864600"/>
              <a:ext cx="1280160" cy="0"/>
            </a:xfrm>
            <a:prstGeom prst="line">
              <a:avLst/>
            </a:prstGeom>
            <a:ln w="28575">
              <a:solidFill>
                <a:srgbClr val="393F7C"/>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5BCA44-BF31-443F-6D05-77B3D1E2EEC7}"/>
                </a:ext>
              </a:extLst>
            </p:cNvPr>
            <p:cNvCxnSpPr/>
            <p:nvPr/>
          </p:nvCxnSpPr>
          <p:spPr>
            <a:xfrm>
              <a:off x="7584440" y="8963899"/>
              <a:ext cx="1280160" cy="0"/>
            </a:xfrm>
            <a:prstGeom prst="line">
              <a:avLst/>
            </a:prstGeom>
            <a:ln w="28575">
              <a:solidFill>
                <a:srgbClr val="D2232E"/>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8E256B-A0AF-2CA7-2FF9-798DDEE31B79}"/>
                </a:ext>
              </a:extLst>
            </p:cNvPr>
            <p:cNvCxnSpPr/>
            <p:nvPr/>
          </p:nvCxnSpPr>
          <p:spPr>
            <a:xfrm>
              <a:off x="7584440" y="9081252"/>
              <a:ext cx="1280160" cy="0"/>
            </a:xfrm>
            <a:prstGeom prst="line">
              <a:avLst/>
            </a:prstGeom>
            <a:ln w="28575">
              <a:solidFill>
                <a:srgbClr val="0D0D0B"/>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9135BB-8F5A-15E9-EB91-F5F387183C07}"/>
                </a:ext>
              </a:extLst>
            </p:cNvPr>
            <p:cNvCxnSpPr/>
            <p:nvPr/>
          </p:nvCxnSpPr>
          <p:spPr>
            <a:xfrm>
              <a:off x="7584440" y="9198606"/>
              <a:ext cx="1280160" cy="0"/>
            </a:xfrm>
            <a:prstGeom prst="line">
              <a:avLst/>
            </a:prstGeom>
            <a:ln w="28575">
              <a:solidFill>
                <a:srgbClr val="5ABAB9"/>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791B1C-067C-1A7E-FA3F-313DBE36D5B6}"/>
                </a:ext>
              </a:extLst>
            </p:cNvPr>
            <p:cNvCxnSpPr/>
            <p:nvPr/>
          </p:nvCxnSpPr>
          <p:spPr>
            <a:xfrm>
              <a:off x="7584440" y="9296400"/>
              <a:ext cx="1280160" cy="0"/>
            </a:xfrm>
            <a:prstGeom prst="line">
              <a:avLst/>
            </a:prstGeom>
            <a:ln w="28575">
              <a:solidFill>
                <a:srgbClr val="4EAC4B"/>
              </a:solidFill>
              <a:prstDash val="sysDot"/>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E9F1BB6-1441-1896-ACFA-147317042620}"/>
                </a:ext>
              </a:extLst>
            </p:cNvPr>
            <p:cNvPicPr>
              <a:picLocks noChangeAspect="1"/>
            </p:cNvPicPr>
            <p:nvPr/>
          </p:nvPicPr>
          <p:blipFill>
            <a:blip r:embed="rId3"/>
            <a:stretch>
              <a:fillRect/>
            </a:stretch>
          </p:blipFill>
          <p:spPr>
            <a:xfrm>
              <a:off x="10754659" y="6858000"/>
              <a:ext cx="1752600" cy="2730103"/>
            </a:xfrm>
            <a:prstGeom prst="rect">
              <a:avLst/>
            </a:prstGeom>
          </p:spPr>
        </p:pic>
        <p:sp>
          <p:nvSpPr>
            <p:cNvPr id="21" name="Rectangle: Rounded Corners 20">
              <a:extLst>
                <a:ext uri="{FF2B5EF4-FFF2-40B4-BE49-F238E27FC236}">
                  <a16:creationId xmlns:a16="http://schemas.microsoft.com/office/drawing/2014/main" id="{5436B368-D19F-21E4-1F42-5B81B2E1E82B}"/>
                </a:ext>
              </a:extLst>
            </p:cNvPr>
            <p:cNvSpPr/>
            <p:nvPr/>
          </p:nvSpPr>
          <p:spPr>
            <a:xfrm>
              <a:off x="10892118" y="7859566"/>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screenshot of a graph&#10;&#10;Description automatically generated">
              <a:extLst>
                <a:ext uri="{FF2B5EF4-FFF2-40B4-BE49-F238E27FC236}">
                  <a16:creationId xmlns:a16="http://schemas.microsoft.com/office/drawing/2014/main" id="{7E41C96E-1122-2E61-717E-EF55E6EA70E8}"/>
                </a:ext>
              </a:extLst>
            </p:cNvPr>
            <p:cNvPicPr>
              <a:picLocks/>
            </p:cNvPicPr>
            <p:nvPr/>
          </p:nvPicPr>
          <p:blipFill rotWithShape="1">
            <a:blip r:embed="rId5">
              <a:extLst>
                <a:ext uri="{28A0092B-C50C-407E-A947-70E740481C1C}">
                  <a14:useLocalDpi xmlns:a14="http://schemas.microsoft.com/office/drawing/2010/main" val="0"/>
                </a:ext>
              </a:extLst>
            </a:blip>
            <a:srcRect l="55228" t="73514" r="13710" b="17535"/>
            <a:stretch/>
          </p:blipFill>
          <p:spPr>
            <a:xfrm>
              <a:off x="10962341" y="8823639"/>
              <a:ext cx="1371600" cy="548640"/>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2F5DC4BD-24B2-C7CE-DBE3-1ED3AD844122}"/>
                </a:ext>
              </a:extLst>
            </p:cNvPr>
            <p:cNvPicPr>
              <a:picLocks/>
            </p:cNvPicPr>
            <p:nvPr/>
          </p:nvPicPr>
          <p:blipFill rotWithShape="1">
            <a:blip r:embed="rId5">
              <a:extLst>
                <a:ext uri="{28A0092B-C50C-407E-A947-70E740481C1C}">
                  <a14:useLocalDpi xmlns:a14="http://schemas.microsoft.com/office/drawing/2010/main" val="0"/>
                </a:ext>
              </a:extLst>
            </a:blip>
            <a:srcRect l="13505" t="73262" r="55433" b="17787"/>
            <a:stretch/>
          </p:blipFill>
          <p:spPr>
            <a:xfrm>
              <a:off x="10962341" y="8105136"/>
              <a:ext cx="1371600" cy="548640"/>
            </a:xfrm>
            <a:prstGeom prst="rect">
              <a:avLst/>
            </a:prstGeom>
          </p:spPr>
        </p:pic>
      </p:grpSp>
      <p:sp>
        <p:nvSpPr>
          <p:cNvPr id="25" name="Title 1">
            <a:extLst>
              <a:ext uri="{FF2B5EF4-FFF2-40B4-BE49-F238E27FC236}">
                <a16:creationId xmlns:a16="http://schemas.microsoft.com/office/drawing/2014/main" id="{AB373091-4FC8-B389-15D7-5C5AD7E34DA3}"/>
              </a:ext>
            </a:extLst>
          </p:cNvPr>
          <p:cNvSpPr txBox="1">
            <a:spLocks/>
          </p:cNvSpPr>
          <p:nvPr/>
        </p:nvSpPr>
        <p:spPr>
          <a:xfrm>
            <a:off x="463550" y="4495800"/>
            <a:ext cx="12077700" cy="1415772"/>
          </a:xfrm>
          <a:prstGeom prst="rect">
            <a:avLst/>
          </a:prstGeom>
        </p:spPr>
        <p:txBody>
          <a:bodyPr vert="horz" lIns="91440" tIns="45720" rIns="91440" bIns="45720" rtlCol="0" anchor="ctr">
            <a:normAutofit/>
          </a:bodyPr>
          <a:lstStyle>
            <a:lvl1pPr algn="l" defTabSz="975390" rtl="0" eaLnBrk="1" latinLnBrk="0" hangingPunct="1">
              <a:lnSpc>
                <a:spcPct val="90000"/>
              </a:lnSpc>
              <a:spcBef>
                <a:spcPct val="0"/>
              </a:spcBef>
              <a:buNone/>
              <a:defRPr sz="4693" kern="1200">
                <a:solidFill>
                  <a:schemeClr val="tx1"/>
                </a:solidFill>
                <a:latin typeface="+mj-lt"/>
                <a:ea typeface="+mj-ea"/>
                <a:cs typeface="+mj-cs"/>
              </a:defRPr>
            </a:lvl1pPr>
          </a:lstStyle>
          <a:p>
            <a:r>
              <a:rPr lang="en-US" dirty="0">
                <a:latin typeface="Yu Gothic" panose="020B0400000000000000" pitchFamily="34" charset="-128"/>
                <a:ea typeface="Yu Gothic" panose="020B0400000000000000" pitchFamily="34" charset="-128"/>
              </a:rPr>
              <a:t>Future Work</a:t>
            </a:r>
          </a:p>
        </p:txBody>
      </p:sp>
      <p:sp>
        <p:nvSpPr>
          <p:cNvPr id="26" name="Content Placeholder 2">
            <a:extLst>
              <a:ext uri="{FF2B5EF4-FFF2-40B4-BE49-F238E27FC236}">
                <a16:creationId xmlns:a16="http://schemas.microsoft.com/office/drawing/2014/main" id="{0864500C-23EC-6AE6-5B0E-7509E64BF760}"/>
              </a:ext>
            </a:extLst>
          </p:cNvPr>
          <p:cNvSpPr txBox="1">
            <a:spLocks/>
          </p:cNvSpPr>
          <p:nvPr/>
        </p:nvSpPr>
        <p:spPr>
          <a:xfrm>
            <a:off x="894080" y="5660950"/>
            <a:ext cx="11647170" cy="1899356"/>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sz="3600" dirty="0"/>
              <a:t>Within-host DFE’s?</a:t>
            </a:r>
          </a:p>
        </p:txBody>
      </p:sp>
    </p:spTree>
    <p:extLst>
      <p:ext uri="{BB962C8B-B14F-4D97-AF65-F5344CB8AC3E}">
        <p14:creationId xmlns:p14="http://schemas.microsoft.com/office/powerpoint/2010/main" val="3848456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60186" y="1447800"/>
            <a:ext cx="8742100" cy="1335943"/>
          </a:xfrm>
          <a:prstGeom prst="rect">
            <a:avLst/>
          </a:prstGeom>
        </p:spPr>
        <p:txBody>
          <a:bodyPr vert="horz" wrap="square" lIns="0" tIns="96203" rIns="0" bIns="0" rtlCol="0">
            <a:spAutoFit/>
          </a:bodyPr>
          <a:lstStyle/>
          <a:p>
            <a:pPr marL="9525">
              <a:spcBef>
                <a:spcPts val="757"/>
              </a:spcBef>
            </a:pPr>
            <a:r>
              <a:rPr sz="2100" b="1" spc="19" dirty="0">
                <a:latin typeface="Yu Gothic" panose="020B0400000000000000" pitchFamily="34" charset="-128"/>
                <a:ea typeface="Yu Gothic" panose="020B0400000000000000" pitchFamily="34" charset="-128"/>
                <a:cs typeface="Arial"/>
              </a:rPr>
              <a:t>Many </a:t>
            </a:r>
            <a:r>
              <a:rPr sz="2100" b="1" dirty="0">
                <a:latin typeface="Yu Gothic" panose="020B0400000000000000" pitchFamily="34" charset="-128"/>
                <a:ea typeface="Yu Gothic" panose="020B0400000000000000" pitchFamily="34" charset="-128"/>
                <a:cs typeface="Arial"/>
              </a:rPr>
              <a:t>thanks</a:t>
            </a:r>
            <a:r>
              <a:rPr sz="2100" b="1" spc="-22" dirty="0">
                <a:latin typeface="Yu Gothic" panose="020B0400000000000000" pitchFamily="34" charset="-128"/>
                <a:ea typeface="Yu Gothic" panose="020B0400000000000000" pitchFamily="34" charset="-128"/>
                <a:cs typeface="Arial"/>
              </a:rPr>
              <a:t> </a:t>
            </a:r>
            <a:r>
              <a:rPr sz="2100" b="1" spc="-30" dirty="0">
                <a:latin typeface="Yu Gothic" panose="020B0400000000000000" pitchFamily="34" charset="-128"/>
                <a:ea typeface="Yu Gothic" panose="020B0400000000000000" pitchFamily="34" charset="-128"/>
                <a:cs typeface="Arial"/>
              </a:rPr>
              <a:t>to:</a:t>
            </a:r>
            <a:endParaRPr sz="2100"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sz="2100" spc="45" dirty="0">
                <a:latin typeface="Yu Gothic" panose="020B0400000000000000" pitchFamily="34" charset="-128"/>
                <a:ea typeface="Yu Gothic" panose="020B0400000000000000" pitchFamily="34" charset="-128"/>
                <a:cs typeface="Arial"/>
              </a:rPr>
              <a:t>My </a:t>
            </a:r>
            <a:r>
              <a:rPr sz="2100" dirty="0">
                <a:latin typeface="Yu Gothic" panose="020B0400000000000000" pitchFamily="34" charset="-128"/>
                <a:ea typeface="Yu Gothic" panose="020B0400000000000000" pitchFamily="34" charset="-128"/>
                <a:cs typeface="Arial"/>
              </a:rPr>
              <a:t>colleagues </a:t>
            </a:r>
            <a:r>
              <a:rPr sz="2100" spc="-4" dirty="0">
                <a:latin typeface="Yu Gothic" panose="020B0400000000000000" pitchFamily="34" charset="-128"/>
                <a:ea typeface="Yu Gothic" panose="020B0400000000000000" pitchFamily="34" charset="-128"/>
                <a:cs typeface="Arial"/>
              </a:rPr>
              <a:t>in </a:t>
            </a:r>
            <a:r>
              <a:rPr sz="2100" spc="12" dirty="0">
                <a:latin typeface="Yu Gothic" panose="020B0400000000000000" pitchFamily="34" charset="-128"/>
                <a:ea typeface="Yu Gothic" panose="020B0400000000000000" pitchFamily="34" charset="-128"/>
                <a:cs typeface="Arial"/>
              </a:rPr>
              <a:t>the </a:t>
            </a:r>
            <a:r>
              <a:rPr sz="2100" b="1" spc="-4" dirty="0">
                <a:latin typeface="Yu Gothic" panose="020B0400000000000000" pitchFamily="34" charset="-128"/>
                <a:ea typeface="Yu Gothic" panose="020B0400000000000000" pitchFamily="34" charset="-128"/>
                <a:cs typeface="Arial"/>
              </a:rPr>
              <a:t>Lohmueller</a:t>
            </a:r>
            <a:r>
              <a:rPr lang="en-US" sz="2100" spc="-4" dirty="0">
                <a:latin typeface="Yu Gothic" panose="020B0400000000000000" pitchFamily="34" charset="-128"/>
                <a:ea typeface="Yu Gothic" panose="020B0400000000000000" pitchFamily="34" charset="-128"/>
                <a:cs typeface="Arial"/>
              </a:rPr>
              <a:t> and </a:t>
            </a:r>
            <a:r>
              <a:rPr lang="en-US" sz="2100" b="1" spc="-4" dirty="0">
                <a:latin typeface="Yu Gothic" panose="020B0400000000000000" pitchFamily="34" charset="-128"/>
                <a:ea typeface="Yu Gothic" panose="020B0400000000000000" pitchFamily="34" charset="-128"/>
                <a:cs typeface="Arial"/>
              </a:rPr>
              <a:t>Garud</a:t>
            </a:r>
            <a:r>
              <a:rPr sz="2100" spc="-4" dirty="0">
                <a:latin typeface="Yu Gothic" panose="020B0400000000000000" pitchFamily="34" charset="-128"/>
                <a:ea typeface="Yu Gothic" panose="020B0400000000000000" pitchFamily="34" charset="-128"/>
                <a:cs typeface="Arial"/>
              </a:rPr>
              <a:t> </a:t>
            </a:r>
            <a:r>
              <a:rPr lang="en-US" sz="2100" spc="12" dirty="0">
                <a:latin typeface="Yu Gothic" panose="020B0400000000000000" pitchFamily="34" charset="-128"/>
                <a:ea typeface="Yu Gothic" panose="020B0400000000000000" pitchFamily="34" charset="-128"/>
                <a:cs typeface="Arial"/>
              </a:rPr>
              <a:t>groups for</a:t>
            </a:r>
            <a:r>
              <a:rPr sz="2100" spc="27" dirty="0">
                <a:latin typeface="Yu Gothic" panose="020B0400000000000000" pitchFamily="34" charset="-128"/>
                <a:ea typeface="Yu Gothic" panose="020B0400000000000000" pitchFamily="34" charset="-128"/>
                <a:cs typeface="Arial"/>
              </a:rPr>
              <a:t> </a:t>
            </a:r>
            <a:r>
              <a:rPr sz="2100" spc="12" dirty="0">
                <a:latin typeface="Yu Gothic" panose="020B0400000000000000" pitchFamily="34" charset="-128"/>
                <a:ea typeface="Yu Gothic" panose="020B0400000000000000" pitchFamily="34" charset="-128"/>
                <a:cs typeface="Arial"/>
              </a:rPr>
              <a:t>helpful </a:t>
            </a:r>
            <a:r>
              <a:rPr sz="2100" spc="15" dirty="0">
                <a:latin typeface="Yu Gothic" panose="020B0400000000000000" pitchFamily="34" charset="-128"/>
                <a:ea typeface="Yu Gothic" panose="020B0400000000000000" pitchFamily="34" charset="-128"/>
                <a:cs typeface="Arial"/>
              </a:rPr>
              <a:t>discussions. </a:t>
            </a:r>
            <a:endParaRPr lang="en-US" sz="2100" spc="15" dirty="0">
              <a:latin typeface="Yu Gothic" panose="020B0400000000000000" pitchFamily="34" charset="-128"/>
              <a:ea typeface="Yu Gothic" panose="020B0400000000000000" pitchFamily="34" charset="-128"/>
              <a:cs typeface="Arial"/>
            </a:endParaRPr>
          </a:p>
        </p:txBody>
      </p:sp>
      <p:sp>
        <p:nvSpPr>
          <p:cNvPr id="3" name="object 2">
            <a:extLst>
              <a:ext uri="{FF2B5EF4-FFF2-40B4-BE49-F238E27FC236}">
                <a16:creationId xmlns:a16="http://schemas.microsoft.com/office/drawing/2014/main" id="{B26238E9-7D48-463C-88BE-7C04D33EF4E1}"/>
              </a:ext>
            </a:extLst>
          </p:cNvPr>
          <p:cNvSpPr txBox="1"/>
          <p:nvPr/>
        </p:nvSpPr>
        <p:spPr>
          <a:xfrm>
            <a:off x="2356049" y="6134101"/>
            <a:ext cx="8742100" cy="2225930"/>
          </a:xfrm>
          <a:prstGeom prst="rect">
            <a:avLst/>
          </a:prstGeom>
        </p:spPr>
        <p:txBody>
          <a:bodyPr vert="horz" wrap="square" lIns="0" tIns="96203" rIns="0" bIns="0" rtlCol="0">
            <a:spAutoFit/>
          </a:bodyPr>
          <a:lstStyle/>
          <a:p>
            <a:pPr marL="9525">
              <a:spcBef>
                <a:spcPts val="757"/>
              </a:spcBef>
            </a:pPr>
            <a:r>
              <a:rPr lang="en-US" b="1" spc="19" dirty="0">
                <a:latin typeface="Yu Gothic" panose="020B0400000000000000" pitchFamily="34" charset="-128"/>
                <a:ea typeface="Yu Gothic" panose="020B0400000000000000" pitchFamily="34" charset="-128"/>
                <a:cs typeface="Arial"/>
              </a:rPr>
              <a:t>Heating</a:t>
            </a:r>
            <a:endParaRPr lang="en-US"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lang="en-US" spc="45" dirty="0" err="1">
                <a:latin typeface="Yu Gothic" panose="020B0400000000000000" pitchFamily="34" charset="-128"/>
                <a:ea typeface="Yu Gothic" panose="020B0400000000000000" pitchFamily="34" charset="-128"/>
                <a:cs typeface="Arial"/>
              </a:rPr>
              <a:t>De'Longhi</a:t>
            </a:r>
            <a:r>
              <a:rPr lang="en-US" spc="45" dirty="0">
                <a:latin typeface="Yu Gothic" panose="020B0400000000000000" pitchFamily="34" charset="-128"/>
                <a:ea typeface="Yu Gothic" panose="020B0400000000000000" pitchFamily="34" charset="-128"/>
                <a:cs typeface="Arial"/>
              </a:rPr>
              <a:t> TRD40615E Full Room Radiant Heater (Kelvin)</a:t>
            </a:r>
            <a:endParaRPr lang="en-US" b="1" spc="19" dirty="0">
              <a:latin typeface="Yu Gothic" panose="020B0400000000000000" pitchFamily="34" charset="-128"/>
              <a:ea typeface="Yu Gothic" panose="020B0400000000000000" pitchFamily="34" charset="-128"/>
              <a:cs typeface="Arial"/>
            </a:endParaRPr>
          </a:p>
          <a:p>
            <a:pPr marL="9525">
              <a:spcBef>
                <a:spcPts val="757"/>
              </a:spcBef>
            </a:pPr>
            <a:endParaRPr lang="en-US" b="1" spc="19" dirty="0">
              <a:latin typeface="Yu Gothic" panose="020B0400000000000000" pitchFamily="34" charset="-128"/>
              <a:ea typeface="Yu Gothic" panose="020B0400000000000000" pitchFamily="34" charset="-128"/>
              <a:cs typeface="Arial"/>
            </a:endParaRPr>
          </a:p>
          <a:p>
            <a:pPr marL="9525">
              <a:spcBef>
                <a:spcPts val="757"/>
              </a:spcBef>
            </a:pPr>
            <a:r>
              <a:rPr lang="en-US" b="1" spc="19" dirty="0">
                <a:latin typeface="Yu Gothic" panose="020B0400000000000000" pitchFamily="34" charset="-128"/>
                <a:ea typeface="Yu Gothic" panose="020B0400000000000000" pitchFamily="34" charset="-128"/>
                <a:cs typeface="Arial"/>
              </a:rPr>
              <a:t>Funding</a:t>
            </a:r>
            <a:endParaRPr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lang="en-US" spc="45" dirty="0">
                <a:latin typeface="Yu Gothic" panose="020B0400000000000000" pitchFamily="34" charset="-128"/>
                <a:ea typeface="Yu Gothic" panose="020B0400000000000000" pitchFamily="34" charset="-128"/>
                <a:cs typeface="Arial"/>
              </a:rPr>
              <a:t>NIGMS T32 5T32GM008185 (Systems in Integrative Biology)</a:t>
            </a:r>
            <a:endParaRPr lang="en-US" spc="15" dirty="0">
              <a:latin typeface="Yu Gothic" panose="020B0400000000000000" pitchFamily="34" charset="-128"/>
              <a:ea typeface="Yu Gothic" panose="020B0400000000000000" pitchFamily="34" charset="-128"/>
              <a:cs typeface="Arial"/>
            </a:endParaRPr>
          </a:p>
        </p:txBody>
      </p:sp>
      <p:graphicFrame>
        <p:nvGraphicFramePr>
          <p:cNvPr id="8" name="Object 7">
            <a:extLst>
              <a:ext uri="{FF2B5EF4-FFF2-40B4-BE49-F238E27FC236}">
                <a16:creationId xmlns:a16="http://schemas.microsoft.com/office/drawing/2014/main" id="{14C833B8-AA3E-4D1F-BA1C-97E1A80B5204}"/>
              </a:ext>
            </a:extLst>
          </p:cNvPr>
          <p:cNvGraphicFramePr>
            <a:graphicFrameLocks noChangeAspect="1"/>
          </p:cNvGraphicFramePr>
          <p:nvPr>
            <p:extLst>
              <p:ext uri="{D42A27DB-BD31-4B8C-83A1-F6EECF244321}">
                <p14:modId xmlns:p14="http://schemas.microsoft.com/office/powerpoint/2010/main" val="79472078"/>
              </p:ext>
            </p:extLst>
          </p:nvPr>
        </p:nvGraphicFramePr>
        <p:xfrm>
          <a:off x="2544998" y="2759107"/>
          <a:ext cx="3853493" cy="3283997"/>
        </p:xfrm>
        <a:graphic>
          <a:graphicData uri="http://schemas.openxmlformats.org/presentationml/2006/ole">
            <mc:AlternateContent xmlns:mc="http://schemas.openxmlformats.org/markup-compatibility/2006">
              <mc:Choice xmlns:v="urn:schemas-microsoft-com:vml" Requires="v">
                <p:oleObj name="Bitmap Image" r:id="rId3" imgW="38404800" imgH="28803600" progId="Paint.Picture">
                  <p:embed/>
                </p:oleObj>
              </mc:Choice>
              <mc:Fallback>
                <p:oleObj name="Bitmap Image" r:id="rId3" imgW="38404800" imgH="28803600" progId="Paint.Picture">
                  <p:embed/>
                  <p:pic>
                    <p:nvPicPr>
                      <p:cNvPr id="8" name="Object 7">
                        <a:extLst>
                          <a:ext uri="{FF2B5EF4-FFF2-40B4-BE49-F238E27FC236}">
                            <a16:creationId xmlns:a16="http://schemas.microsoft.com/office/drawing/2014/main" id="{14C833B8-AA3E-4D1F-BA1C-97E1A80B5204}"/>
                          </a:ext>
                        </a:extLst>
                      </p:cNvPr>
                      <p:cNvPicPr/>
                      <p:nvPr/>
                    </p:nvPicPr>
                    <p:blipFill>
                      <a:blip r:embed="rId4"/>
                      <a:stretch>
                        <a:fillRect/>
                      </a:stretch>
                    </p:blipFill>
                    <p:spPr>
                      <a:xfrm>
                        <a:off x="2544998" y="2759107"/>
                        <a:ext cx="3853493" cy="328399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00E8577C-CBF2-6C9E-8827-EBE35A2995D8}"/>
              </a:ext>
            </a:extLst>
          </p:cNvPr>
          <p:cNvPicPr>
            <a:picLocks noChangeAspect="1"/>
          </p:cNvPicPr>
          <p:nvPr/>
        </p:nvPicPr>
        <p:blipFill>
          <a:blip r:embed="rId5"/>
          <a:stretch>
            <a:fillRect/>
          </a:stretch>
        </p:blipFill>
        <p:spPr>
          <a:xfrm>
            <a:off x="7468953" y="2774125"/>
            <a:ext cx="5535846" cy="3257550"/>
          </a:xfrm>
          <a:prstGeom prst="rect">
            <a:avLst/>
          </a:prstGeom>
        </p:spPr>
      </p:pic>
      <p:pic>
        <p:nvPicPr>
          <p:cNvPr id="9" name="Picture 8">
            <a:extLst>
              <a:ext uri="{FF2B5EF4-FFF2-40B4-BE49-F238E27FC236}">
                <a16:creationId xmlns:a16="http://schemas.microsoft.com/office/drawing/2014/main" id="{6EF6BFFD-72B1-9800-4286-62DD06100FCF}"/>
              </a:ext>
            </a:extLst>
          </p:cNvPr>
          <p:cNvPicPr>
            <a:picLocks noChangeAspect="1"/>
          </p:cNvPicPr>
          <p:nvPr/>
        </p:nvPicPr>
        <p:blipFill rotWithShape="1">
          <a:blip r:embed="rId6"/>
          <a:srcRect l="18727" t="19768" r="13954" b="26745"/>
          <a:stretch/>
        </p:blipFill>
        <p:spPr>
          <a:xfrm>
            <a:off x="9417051" y="6145531"/>
            <a:ext cx="1681099" cy="1780957"/>
          </a:xfrm>
          <a:prstGeom prst="rect">
            <a:avLst/>
          </a:prstGeom>
        </p:spPr>
      </p:pic>
      <p:pic>
        <p:nvPicPr>
          <p:cNvPr id="4" name="Graphic 3" descr="Two Hearts with solid fill">
            <a:extLst>
              <a:ext uri="{FF2B5EF4-FFF2-40B4-BE49-F238E27FC236}">
                <a16:creationId xmlns:a16="http://schemas.microsoft.com/office/drawing/2014/main" id="{E08B7262-034C-6EAB-E30E-871BA3EDEA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450" y="6043104"/>
            <a:ext cx="685801" cy="685801"/>
          </a:xfrm>
          <a:prstGeom prst="rect">
            <a:avLst/>
          </a:prstGeom>
        </p:spPr>
      </p:pic>
      <p:pic>
        <p:nvPicPr>
          <p:cNvPr id="5" name="Graphic 4" descr="Sparkling Heart with solid fill">
            <a:extLst>
              <a:ext uri="{FF2B5EF4-FFF2-40B4-BE49-F238E27FC236}">
                <a16:creationId xmlns:a16="http://schemas.microsoft.com/office/drawing/2014/main" id="{656891A8-6737-8051-F70C-20AEF1B083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40948" y="7363714"/>
            <a:ext cx="685801" cy="685801"/>
          </a:xfrm>
          <a:prstGeom prst="rect">
            <a:avLst/>
          </a:prstGeom>
        </p:spPr>
      </p:pic>
      <p:pic>
        <p:nvPicPr>
          <p:cNvPr id="1026" name="Picture 2">
            <a:extLst>
              <a:ext uri="{FF2B5EF4-FFF2-40B4-BE49-F238E27FC236}">
                <a16:creationId xmlns:a16="http://schemas.microsoft.com/office/drawing/2014/main" id="{522F0FFD-AE49-CAEB-7CE3-A214D4ACD1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7304" y="2774125"/>
            <a:ext cx="1263514" cy="15304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B3C4C9-07CC-2BD3-032F-3FB74B545F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1440" y="4304570"/>
            <a:ext cx="1261679" cy="1727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of Pedro Perez">
            <a:extLst>
              <a:ext uri="{FF2B5EF4-FFF2-40B4-BE49-F238E27FC236}">
                <a16:creationId xmlns:a16="http://schemas.microsoft.com/office/drawing/2014/main" id="{AB86731D-C7A7-0FCB-00DB-00FCF5B258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2769362"/>
            <a:ext cx="1291439" cy="1536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E2F4146-AEB7-7CA6-AC74-AC9B27E0AB5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64" b="20626"/>
          <a:stretch/>
        </p:blipFill>
        <p:spPr bwMode="auto">
          <a:xfrm>
            <a:off x="1" y="4304570"/>
            <a:ext cx="1295110" cy="1719787"/>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96E52F86-B558-AB57-838A-C8FBBC4762CD}"/>
              </a:ext>
            </a:extLst>
          </p:cNvPr>
          <p:cNvSpPr/>
          <p:nvPr/>
        </p:nvSpPr>
        <p:spPr>
          <a:xfrm>
            <a:off x="6314992" y="3847370"/>
            <a:ext cx="1149359" cy="914400"/>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DE6DE3F6-D3C4-7D9B-1572-2DC4824AD010}"/>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4807" t="32535"/>
          <a:stretch/>
        </p:blipFill>
        <p:spPr bwMode="auto">
          <a:xfrm>
            <a:off x="849310" y="3620004"/>
            <a:ext cx="866783" cy="1164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4B2C9CB-23CC-4037-F624-01168D2B3C97}"/>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2543" t="2183" r="14988" b="11079"/>
          <a:stretch/>
        </p:blipFill>
        <p:spPr>
          <a:xfrm>
            <a:off x="270530" y="1010918"/>
            <a:ext cx="1961160" cy="1719582"/>
          </a:xfrm>
          <a:prstGeom prst="rect">
            <a:avLst/>
          </a:prstGeom>
        </p:spPr>
      </p:pic>
      <p:pic>
        <p:nvPicPr>
          <p:cNvPr id="11" name="Picture 2" descr="UCLA Script logo">
            <a:extLst>
              <a:ext uri="{FF2B5EF4-FFF2-40B4-BE49-F238E27FC236}">
                <a16:creationId xmlns:a16="http://schemas.microsoft.com/office/drawing/2014/main" id="{ECF7962B-92BB-4542-2D0B-859DB046598D}"/>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3633" t="23014" r="22461" b="21865"/>
          <a:stretch/>
        </p:blipFill>
        <p:spPr bwMode="auto">
          <a:xfrm>
            <a:off x="6449142" y="3386878"/>
            <a:ext cx="1015209" cy="5603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11BF03F-0607-8A14-9363-DA5616E37E11}"/>
              </a:ext>
            </a:extLst>
          </p:cNvPr>
          <p:cNvPicPr>
            <a:picLocks noChangeAspect="1"/>
          </p:cNvPicPr>
          <p:nvPr/>
        </p:nvPicPr>
        <p:blipFill>
          <a:blip r:embed="rId18"/>
          <a:stretch>
            <a:fillRect/>
          </a:stretch>
        </p:blipFill>
        <p:spPr>
          <a:xfrm>
            <a:off x="11487823" y="772343"/>
            <a:ext cx="1131439" cy="1899356"/>
          </a:xfrm>
          <a:prstGeom prst="rect">
            <a:avLst/>
          </a:prstGeom>
        </p:spPr>
      </p:pic>
    </p:spTree>
    <p:extLst>
      <p:ext uri="{BB962C8B-B14F-4D97-AF65-F5344CB8AC3E}">
        <p14:creationId xmlns:p14="http://schemas.microsoft.com/office/powerpoint/2010/main" val="129207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sp>
        <p:nvSpPr>
          <p:cNvPr id="5" name="Left Brace 4">
            <a:extLst>
              <a:ext uri="{FF2B5EF4-FFF2-40B4-BE49-F238E27FC236}">
                <a16:creationId xmlns:a16="http://schemas.microsoft.com/office/drawing/2014/main" id="{AE7AB25E-BA57-C5C7-AE46-D044438E90FE}"/>
              </a:ext>
            </a:extLst>
          </p:cNvPr>
          <p:cNvSpPr/>
          <p:nvPr/>
        </p:nvSpPr>
        <p:spPr>
          <a:xfrm rot="16200000">
            <a:off x="299246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A4850C7-A501-390C-A932-EB29607286F3}"/>
              </a:ext>
            </a:extLst>
          </p:cNvPr>
          <p:cNvSpPr txBox="1"/>
          <p:nvPr/>
        </p:nvSpPr>
        <p:spPr>
          <a:xfrm>
            <a:off x="1092200" y="7086600"/>
            <a:ext cx="44958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Beautiful weather</a:t>
            </a:r>
          </a:p>
          <a:p>
            <a:pPr marL="285750" indent="-285750">
              <a:buFont typeface="Arial" panose="020B0604020202020204" pitchFamily="34" charset="0"/>
              <a:buChar char="•"/>
            </a:pPr>
            <a:r>
              <a:rPr lang="en-US" sz="2400" dirty="0"/>
              <a:t>Great food</a:t>
            </a:r>
          </a:p>
          <a:p>
            <a:pPr marL="285750" indent="-285750">
              <a:buFont typeface="Arial" panose="020B0604020202020204" pitchFamily="34" charset="0"/>
              <a:buChar char="•"/>
            </a:pPr>
            <a:r>
              <a:rPr lang="en-US" sz="2400" dirty="0"/>
              <a:t>The Dodgers</a:t>
            </a:r>
          </a:p>
        </p:txBody>
      </p:sp>
      <p:sp>
        <p:nvSpPr>
          <p:cNvPr id="3" name="TextBox 2">
            <a:extLst>
              <a:ext uri="{FF2B5EF4-FFF2-40B4-BE49-F238E27FC236}">
                <a16:creationId xmlns:a16="http://schemas.microsoft.com/office/drawing/2014/main" id="{B8409053-439B-C34C-F666-83A75F987AE3}"/>
              </a:ext>
            </a:extLst>
          </p:cNvPr>
          <p:cNvSpPr txBox="1"/>
          <p:nvPr/>
        </p:nvSpPr>
        <p:spPr>
          <a:xfrm>
            <a:off x="2737426" y="6232310"/>
            <a:ext cx="914400" cy="461665"/>
          </a:xfrm>
          <a:prstGeom prst="rect">
            <a:avLst/>
          </a:prstGeom>
          <a:noFill/>
        </p:spPr>
        <p:txBody>
          <a:bodyPr wrap="square" rtlCol="0">
            <a:spAutoFit/>
          </a:bodyPr>
          <a:lstStyle/>
          <a:p>
            <a:r>
              <a:rPr lang="en-US" sz="2400" dirty="0"/>
              <a:t>Why?</a:t>
            </a:r>
          </a:p>
        </p:txBody>
      </p:sp>
      <p:sp>
        <p:nvSpPr>
          <p:cNvPr id="9" name="Title 1">
            <a:extLst>
              <a:ext uri="{FF2B5EF4-FFF2-40B4-BE49-F238E27FC236}">
                <a16:creationId xmlns:a16="http://schemas.microsoft.com/office/drawing/2014/main" id="{42256F97-7835-BD1C-9E65-1388C9A0C5CC}"/>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sp>
        <p:nvSpPr>
          <p:cNvPr id="2" name="Title 1">
            <a:extLst>
              <a:ext uri="{FF2B5EF4-FFF2-40B4-BE49-F238E27FC236}">
                <a16:creationId xmlns:a16="http://schemas.microsoft.com/office/drawing/2014/main" id="{C7442588-A687-E8F1-E435-A562BBB1A8E7}"/>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Tree>
    <p:extLst>
      <p:ext uri="{BB962C8B-B14F-4D97-AF65-F5344CB8AC3E}">
        <p14:creationId xmlns:p14="http://schemas.microsoft.com/office/powerpoint/2010/main" val="2963571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60186" y="1447800"/>
            <a:ext cx="8742100" cy="1335943"/>
          </a:xfrm>
          <a:prstGeom prst="rect">
            <a:avLst/>
          </a:prstGeom>
        </p:spPr>
        <p:txBody>
          <a:bodyPr vert="horz" wrap="square" lIns="0" tIns="96203" rIns="0" bIns="0" rtlCol="0">
            <a:spAutoFit/>
          </a:bodyPr>
          <a:lstStyle/>
          <a:p>
            <a:pPr marL="9525">
              <a:spcBef>
                <a:spcPts val="757"/>
              </a:spcBef>
            </a:pPr>
            <a:r>
              <a:rPr sz="2100" b="1" spc="19" dirty="0">
                <a:latin typeface="Yu Gothic" panose="020B0400000000000000" pitchFamily="34" charset="-128"/>
                <a:ea typeface="Yu Gothic" panose="020B0400000000000000" pitchFamily="34" charset="-128"/>
                <a:cs typeface="Arial"/>
              </a:rPr>
              <a:t>Many </a:t>
            </a:r>
            <a:r>
              <a:rPr sz="2100" b="1" dirty="0">
                <a:latin typeface="Yu Gothic" panose="020B0400000000000000" pitchFamily="34" charset="-128"/>
                <a:ea typeface="Yu Gothic" panose="020B0400000000000000" pitchFamily="34" charset="-128"/>
                <a:cs typeface="Arial"/>
              </a:rPr>
              <a:t>thanks</a:t>
            </a:r>
            <a:r>
              <a:rPr sz="2100" b="1" spc="-22" dirty="0">
                <a:latin typeface="Yu Gothic" panose="020B0400000000000000" pitchFamily="34" charset="-128"/>
                <a:ea typeface="Yu Gothic" panose="020B0400000000000000" pitchFamily="34" charset="-128"/>
                <a:cs typeface="Arial"/>
              </a:rPr>
              <a:t> </a:t>
            </a:r>
            <a:r>
              <a:rPr sz="2100" b="1" spc="-30" dirty="0">
                <a:latin typeface="Yu Gothic" panose="020B0400000000000000" pitchFamily="34" charset="-128"/>
                <a:ea typeface="Yu Gothic" panose="020B0400000000000000" pitchFamily="34" charset="-128"/>
                <a:cs typeface="Arial"/>
              </a:rPr>
              <a:t>to:</a:t>
            </a:r>
            <a:endParaRPr sz="2100"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sz="2100" spc="45" dirty="0">
                <a:latin typeface="Yu Gothic" panose="020B0400000000000000" pitchFamily="34" charset="-128"/>
                <a:ea typeface="Yu Gothic" panose="020B0400000000000000" pitchFamily="34" charset="-128"/>
                <a:cs typeface="Arial"/>
              </a:rPr>
              <a:t>My </a:t>
            </a:r>
            <a:r>
              <a:rPr sz="2100" dirty="0">
                <a:latin typeface="Yu Gothic" panose="020B0400000000000000" pitchFamily="34" charset="-128"/>
                <a:ea typeface="Yu Gothic" panose="020B0400000000000000" pitchFamily="34" charset="-128"/>
                <a:cs typeface="Arial"/>
              </a:rPr>
              <a:t>colleagues </a:t>
            </a:r>
            <a:r>
              <a:rPr sz="2100" spc="-4" dirty="0">
                <a:latin typeface="Yu Gothic" panose="020B0400000000000000" pitchFamily="34" charset="-128"/>
                <a:ea typeface="Yu Gothic" panose="020B0400000000000000" pitchFamily="34" charset="-128"/>
                <a:cs typeface="Arial"/>
              </a:rPr>
              <a:t>in </a:t>
            </a:r>
            <a:r>
              <a:rPr sz="2100" spc="12" dirty="0">
                <a:latin typeface="Yu Gothic" panose="020B0400000000000000" pitchFamily="34" charset="-128"/>
                <a:ea typeface="Yu Gothic" panose="020B0400000000000000" pitchFamily="34" charset="-128"/>
                <a:cs typeface="Arial"/>
              </a:rPr>
              <a:t>the </a:t>
            </a:r>
            <a:r>
              <a:rPr sz="2100" b="1" spc="-4" dirty="0">
                <a:latin typeface="Yu Gothic" panose="020B0400000000000000" pitchFamily="34" charset="-128"/>
                <a:ea typeface="Yu Gothic" panose="020B0400000000000000" pitchFamily="34" charset="-128"/>
                <a:cs typeface="Arial"/>
              </a:rPr>
              <a:t>Lohmueller</a:t>
            </a:r>
            <a:r>
              <a:rPr lang="en-US" sz="2100" spc="-4" dirty="0">
                <a:latin typeface="Yu Gothic" panose="020B0400000000000000" pitchFamily="34" charset="-128"/>
                <a:ea typeface="Yu Gothic" panose="020B0400000000000000" pitchFamily="34" charset="-128"/>
                <a:cs typeface="Arial"/>
              </a:rPr>
              <a:t> and </a:t>
            </a:r>
            <a:r>
              <a:rPr lang="en-US" sz="2100" b="1" spc="-4" dirty="0">
                <a:latin typeface="Yu Gothic" panose="020B0400000000000000" pitchFamily="34" charset="-128"/>
                <a:ea typeface="Yu Gothic" panose="020B0400000000000000" pitchFamily="34" charset="-128"/>
                <a:cs typeface="Arial"/>
              </a:rPr>
              <a:t>Garud</a:t>
            </a:r>
            <a:r>
              <a:rPr sz="2100" spc="-4" dirty="0">
                <a:latin typeface="Yu Gothic" panose="020B0400000000000000" pitchFamily="34" charset="-128"/>
                <a:ea typeface="Yu Gothic" panose="020B0400000000000000" pitchFamily="34" charset="-128"/>
                <a:cs typeface="Arial"/>
              </a:rPr>
              <a:t> </a:t>
            </a:r>
            <a:r>
              <a:rPr lang="en-US" sz="2100" spc="12" dirty="0">
                <a:latin typeface="Yu Gothic" panose="020B0400000000000000" pitchFamily="34" charset="-128"/>
                <a:ea typeface="Yu Gothic" panose="020B0400000000000000" pitchFamily="34" charset="-128"/>
                <a:cs typeface="Arial"/>
              </a:rPr>
              <a:t>groups for</a:t>
            </a:r>
            <a:r>
              <a:rPr sz="2100" spc="27" dirty="0">
                <a:latin typeface="Yu Gothic" panose="020B0400000000000000" pitchFamily="34" charset="-128"/>
                <a:ea typeface="Yu Gothic" panose="020B0400000000000000" pitchFamily="34" charset="-128"/>
                <a:cs typeface="Arial"/>
              </a:rPr>
              <a:t> </a:t>
            </a:r>
            <a:r>
              <a:rPr sz="2100" spc="12" dirty="0">
                <a:latin typeface="Yu Gothic" panose="020B0400000000000000" pitchFamily="34" charset="-128"/>
                <a:ea typeface="Yu Gothic" panose="020B0400000000000000" pitchFamily="34" charset="-128"/>
                <a:cs typeface="Arial"/>
              </a:rPr>
              <a:t>helpful </a:t>
            </a:r>
            <a:r>
              <a:rPr sz="2100" spc="15" dirty="0">
                <a:latin typeface="Yu Gothic" panose="020B0400000000000000" pitchFamily="34" charset="-128"/>
                <a:ea typeface="Yu Gothic" panose="020B0400000000000000" pitchFamily="34" charset="-128"/>
                <a:cs typeface="Arial"/>
              </a:rPr>
              <a:t>discussions. </a:t>
            </a:r>
            <a:endParaRPr lang="en-US" sz="2100" spc="15" dirty="0">
              <a:latin typeface="Yu Gothic" panose="020B0400000000000000" pitchFamily="34" charset="-128"/>
              <a:ea typeface="Yu Gothic" panose="020B0400000000000000" pitchFamily="34" charset="-128"/>
              <a:cs typeface="Arial"/>
            </a:endParaRPr>
          </a:p>
        </p:txBody>
      </p:sp>
      <p:sp>
        <p:nvSpPr>
          <p:cNvPr id="3" name="object 2">
            <a:extLst>
              <a:ext uri="{FF2B5EF4-FFF2-40B4-BE49-F238E27FC236}">
                <a16:creationId xmlns:a16="http://schemas.microsoft.com/office/drawing/2014/main" id="{B26238E9-7D48-463C-88BE-7C04D33EF4E1}"/>
              </a:ext>
            </a:extLst>
          </p:cNvPr>
          <p:cNvSpPr txBox="1"/>
          <p:nvPr/>
        </p:nvSpPr>
        <p:spPr>
          <a:xfrm>
            <a:off x="2356049" y="6134101"/>
            <a:ext cx="8742100" cy="2225930"/>
          </a:xfrm>
          <a:prstGeom prst="rect">
            <a:avLst/>
          </a:prstGeom>
        </p:spPr>
        <p:txBody>
          <a:bodyPr vert="horz" wrap="square" lIns="0" tIns="96203" rIns="0" bIns="0" rtlCol="0">
            <a:spAutoFit/>
          </a:bodyPr>
          <a:lstStyle/>
          <a:p>
            <a:pPr marL="9525">
              <a:spcBef>
                <a:spcPts val="757"/>
              </a:spcBef>
            </a:pPr>
            <a:r>
              <a:rPr lang="en-US" b="1" spc="19" dirty="0">
                <a:latin typeface="Yu Gothic" panose="020B0400000000000000" pitchFamily="34" charset="-128"/>
                <a:ea typeface="Yu Gothic" panose="020B0400000000000000" pitchFamily="34" charset="-128"/>
                <a:cs typeface="Arial"/>
              </a:rPr>
              <a:t>Heating</a:t>
            </a:r>
            <a:endParaRPr lang="en-US"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lang="en-US" spc="45" dirty="0" err="1">
                <a:latin typeface="Yu Gothic" panose="020B0400000000000000" pitchFamily="34" charset="-128"/>
                <a:ea typeface="Yu Gothic" panose="020B0400000000000000" pitchFamily="34" charset="-128"/>
                <a:cs typeface="Arial"/>
              </a:rPr>
              <a:t>De'Longhi</a:t>
            </a:r>
            <a:r>
              <a:rPr lang="en-US" spc="45" dirty="0">
                <a:latin typeface="Yu Gothic" panose="020B0400000000000000" pitchFamily="34" charset="-128"/>
                <a:ea typeface="Yu Gothic" panose="020B0400000000000000" pitchFamily="34" charset="-128"/>
                <a:cs typeface="Arial"/>
              </a:rPr>
              <a:t> TRD40615E Full Room Radiant Heater (Kelvin)</a:t>
            </a:r>
            <a:endParaRPr lang="en-US" b="1" spc="19" dirty="0">
              <a:latin typeface="Yu Gothic" panose="020B0400000000000000" pitchFamily="34" charset="-128"/>
              <a:ea typeface="Yu Gothic" panose="020B0400000000000000" pitchFamily="34" charset="-128"/>
              <a:cs typeface="Arial"/>
            </a:endParaRPr>
          </a:p>
          <a:p>
            <a:pPr marL="9525">
              <a:spcBef>
                <a:spcPts val="757"/>
              </a:spcBef>
            </a:pPr>
            <a:endParaRPr lang="en-US" b="1" spc="19" dirty="0">
              <a:latin typeface="Yu Gothic" panose="020B0400000000000000" pitchFamily="34" charset="-128"/>
              <a:ea typeface="Yu Gothic" panose="020B0400000000000000" pitchFamily="34" charset="-128"/>
              <a:cs typeface="Arial"/>
            </a:endParaRPr>
          </a:p>
          <a:p>
            <a:pPr marL="9525">
              <a:spcBef>
                <a:spcPts val="757"/>
              </a:spcBef>
            </a:pPr>
            <a:r>
              <a:rPr lang="en-US" b="1" spc="19" dirty="0">
                <a:latin typeface="Yu Gothic" panose="020B0400000000000000" pitchFamily="34" charset="-128"/>
                <a:ea typeface="Yu Gothic" panose="020B0400000000000000" pitchFamily="34" charset="-128"/>
                <a:cs typeface="Arial"/>
              </a:rPr>
              <a:t>Funding</a:t>
            </a:r>
            <a:endParaRPr dirty="0">
              <a:latin typeface="Yu Gothic" panose="020B0400000000000000" pitchFamily="34" charset="-128"/>
              <a:ea typeface="Yu Gothic" panose="020B0400000000000000" pitchFamily="34" charset="-128"/>
              <a:cs typeface="Arial"/>
            </a:endParaRPr>
          </a:p>
          <a:p>
            <a:pPr marL="342898" marR="3810" indent="-333374">
              <a:lnSpc>
                <a:spcPct val="100299"/>
              </a:lnSpc>
              <a:spcBef>
                <a:spcPts val="2059"/>
              </a:spcBef>
              <a:buSzPct val="145312"/>
              <a:buChar char="•"/>
              <a:tabLst>
                <a:tab pos="342898" algn="l"/>
              </a:tabLst>
            </a:pPr>
            <a:r>
              <a:rPr lang="en-US" spc="45" dirty="0">
                <a:latin typeface="Yu Gothic" panose="020B0400000000000000" pitchFamily="34" charset="-128"/>
                <a:ea typeface="Yu Gothic" panose="020B0400000000000000" pitchFamily="34" charset="-128"/>
                <a:cs typeface="Arial"/>
              </a:rPr>
              <a:t>NIGMS T32 5T32GM008185 (Systems in Integrative Biology)</a:t>
            </a:r>
            <a:endParaRPr lang="en-US" spc="15" dirty="0">
              <a:latin typeface="Yu Gothic" panose="020B0400000000000000" pitchFamily="34" charset="-128"/>
              <a:ea typeface="Yu Gothic" panose="020B0400000000000000" pitchFamily="34" charset="-128"/>
              <a:cs typeface="Arial"/>
            </a:endParaRPr>
          </a:p>
        </p:txBody>
      </p:sp>
      <p:graphicFrame>
        <p:nvGraphicFramePr>
          <p:cNvPr id="8" name="Object 7">
            <a:extLst>
              <a:ext uri="{FF2B5EF4-FFF2-40B4-BE49-F238E27FC236}">
                <a16:creationId xmlns:a16="http://schemas.microsoft.com/office/drawing/2014/main" id="{14C833B8-AA3E-4D1F-BA1C-97E1A80B5204}"/>
              </a:ext>
            </a:extLst>
          </p:cNvPr>
          <p:cNvGraphicFramePr>
            <a:graphicFrameLocks noChangeAspect="1"/>
          </p:cNvGraphicFramePr>
          <p:nvPr/>
        </p:nvGraphicFramePr>
        <p:xfrm>
          <a:off x="2544998" y="2759107"/>
          <a:ext cx="3853493" cy="3283997"/>
        </p:xfrm>
        <a:graphic>
          <a:graphicData uri="http://schemas.openxmlformats.org/presentationml/2006/ole">
            <mc:AlternateContent xmlns:mc="http://schemas.openxmlformats.org/markup-compatibility/2006">
              <mc:Choice xmlns:v="urn:schemas-microsoft-com:vml" Requires="v">
                <p:oleObj name="Bitmap Image" r:id="rId3" imgW="38404800" imgH="28803600" progId="Paint.Picture">
                  <p:embed/>
                </p:oleObj>
              </mc:Choice>
              <mc:Fallback>
                <p:oleObj name="Bitmap Image" r:id="rId3" imgW="38404800" imgH="28803600" progId="Paint.Picture">
                  <p:embed/>
                  <p:pic>
                    <p:nvPicPr>
                      <p:cNvPr id="8" name="Object 7">
                        <a:extLst>
                          <a:ext uri="{FF2B5EF4-FFF2-40B4-BE49-F238E27FC236}">
                            <a16:creationId xmlns:a16="http://schemas.microsoft.com/office/drawing/2014/main" id="{14C833B8-AA3E-4D1F-BA1C-97E1A80B5204}"/>
                          </a:ext>
                        </a:extLst>
                      </p:cNvPr>
                      <p:cNvPicPr/>
                      <p:nvPr/>
                    </p:nvPicPr>
                    <p:blipFill>
                      <a:blip r:embed="rId4"/>
                      <a:stretch>
                        <a:fillRect/>
                      </a:stretch>
                    </p:blipFill>
                    <p:spPr>
                      <a:xfrm>
                        <a:off x="2544998" y="2759107"/>
                        <a:ext cx="3853493" cy="328399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00E8577C-CBF2-6C9E-8827-EBE35A2995D8}"/>
              </a:ext>
            </a:extLst>
          </p:cNvPr>
          <p:cNvPicPr>
            <a:picLocks noChangeAspect="1"/>
          </p:cNvPicPr>
          <p:nvPr/>
        </p:nvPicPr>
        <p:blipFill>
          <a:blip r:embed="rId5"/>
          <a:stretch>
            <a:fillRect/>
          </a:stretch>
        </p:blipFill>
        <p:spPr>
          <a:xfrm>
            <a:off x="7468953" y="2774125"/>
            <a:ext cx="5535846" cy="3257550"/>
          </a:xfrm>
          <a:prstGeom prst="rect">
            <a:avLst/>
          </a:prstGeom>
        </p:spPr>
      </p:pic>
      <p:pic>
        <p:nvPicPr>
          <p:cNvPr id="9" name="Picture 8">
            <a:extLst>
              <a:ext uri="{FF2B5EF4-FFF2-40B4-BE49-F238E27FC236}">
                <a16:creationId xmlns:a16="http://schemas.microsoft.com/office/drawing/2014/main" id="{6EF6BFFD-72B1-9800-4286-62DD06100FCF}"/>
              </a:ext>
            </a:extLst>
          </p:cNvPr>
          <p:cNvPicPr>
            <a:picLocks noChangeAspect="1"/>
          </p:cNvPicPr>
          <p:nvPr/>
        </p:nvPicPr>
        <p:blipFill rotWithShape="1">
          <a:blip r:embed="rId6"/>
          <a:srcRect l="18727" t="19768" r="13954" b="26745"/>
          <a:stretch/>
        </p:blipFill>
        <p:spPr>
          <a:xfrm>
            <a:off x="9417051" y="6145531"/>
            <a:ext cx="1681099" cy="1780957"/>
          </a:xfrm>
          <a:prstGeom prst="rect">
            <a:avLst/>
          </a:prstGeom>
        </p:spPr>
      </p:pic>
      <p:pic>
        <p:nvPicPr>
          <p:cNvPr id="4" name="Graphic 3" descr="Two Hearts with solid fill">
            <a:extLst>
              <a:ext uri="{FF2B5EF4-FFF2-40B4-BE49-F238E27FC236}">
                <a16:creationId xmlns:a16="http://schemas.microsoft.com/office/drawing/2014/main" id="{E08B7262-034C-6EAB-E30E-871BA3EDEA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8450" y="6043104"/>
            <a:ext cx="685801" cy="685801"/>
          </a:xfrm>
          <a:prstGeom prst="rect">
            <a:avLst/>
          </a:prstGeom>
        </p:spPr>
      </p:pic>
      <p:pic>
        <p:nvPicPr>
          <p:cNvPr id="5" name="Graphic 4" descr="Sparkling Heart with solid fill">
            <a:extLst>
              <a:ext uri="{FF2B5EF4-FFF2-40B4-BE49-F238E27FC236}">
                <a16:creationId xmlns:a16="http://schemas.microsoft.com/office/drawing/2014/main" id="{656891A8-6737-8051-F70C-20AEF1B083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40948" y="7363714"/>
            <a:ext cx="685801" cy="685801"/>
          </a:xfrm>
          <a:prstGeom prst="rect">
            <a:avLst/>
          </a:prstGeom>
        </p:spPr>
      </p:pic>
      <p:pic>
        <p:nvPicPr>
          <p:cNvPr id="1026" name="Picture 2">
            <a:extLst>
              <a:ext uri="{FF2B5EF4-FFF2-40B4-BE49-F238E27FC236}">
                <a16:creationId xmlns:a16="http://schemas.microsoft.com/office/drawing/2014/main" id="{522F0FFD-AE49-CAEB-7CE3-A214D4ACD1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7304" y="2774125"/>
            <a:ext cx="1263514" cy="15304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B3C4C9-07CC-2BD3-032F-3FB74B545F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1440" y="4304570"/>
            <a:ext cx="1261679" cy="1727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of Pedro Perez">
            <a:extLst>
              <a:ext uri="{FF2B5EF4-FFF2-40B4-BE49-F238E27FC236}">
                <a16:creationId xmlns:a16="http://schemas.microsoft.com/office/drawing/2014/main" id="{AB86731D-C7A7-0FCB-00DB-00FCF5B258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2769362"/>
            <a:ext cx="1291439" cy="1536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E2F4146-AEB7-7CA6-AC74-AC9B27E0AB5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64" b="20626"/>
          <a:stretch/>
        </p:blipFill>
        <p:spPr bwMode="auto">
          <a:xfrm>
            <a:off x="1" y="4304570"/>
            <a:ext cx="1295110" cy="1719787"/>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96E52F86-B558-AB57-838A-C8FBBC4762CD}"/>
              </a:ext>
            </a:extLst>
          </p:cNvPr>
          <p:cNvSpPr/>
          <p:nvPr/>
        </p:nvSpPr>
        <p:spPr>
          <a:xfrm>
            <a:off x="6314992" y="3847370"/>
            <a:ext cx="1149359" cy="914400"/>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DE6DE3F6-D3C4-7D9B-1572-2DC4824AD010}"/>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4807" t="32535"/>
          <a:stretch/>
        </p:blipFill>
        <p:spPr bwMode="auto">
          <a:xfrm>
            <a:off x="849310" y="3620004"/>
            <a:ext cx="866783" cy="1164280"/>
          </a:xfrm>
          <a:prstGeom prst="rect">
            <a:avLst/>
          </a:prstGeom>
          <a:noFill/>
          <a:extLst>
            <a:ext uri="{909E8E84-426E-40DD-AFC4-6F175D3DCCD1}">
              <a14:hiddenFill xmlns:a14="http://schemas.microsoft.com/office/drawing/2010/main">
                <a:solidFill>
                  <a:srgbClr val="FFFFFF"/>
                </a:solidFill>
              </a14:hiddenFill>
            </a:ext>
          </a:extLst>
        </p:spPr>
      </p:pic>
      <p:sp>
        <p:nvSpPr>
          <p:cNvPr id="10" name="Star: 5 Points 9">
            <a:extLst>
              <a:ext uri="{FF2B5EF4-FFF2-40B4-BE49-F238E27FC236}">
                <a16:creationId xmlns:a16="http://schemas.microsoft.com/office/drawing/2014/main" id="{DC695845-9470-1881-1F0C-F0C35528D71F}"/>
              </a:ext>
            </a:extLst>
          </p:cNvPr>
          <p:cNvSpPr/>
          <p:nvPr/>
        </p:nvSpPr>
        <p:spPr>
          <a:xfrm>
            <a:off x="1837543" y="4263945"/>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EC026866-2204-B50E-8FC5-15C7E8B005F8}"/>
              </a:ext>
            </a:extLst>
          </p:cNvPr>
          <p:cNvSpPr/>
          <p:nvPr/>
        </p:nvSpPr>
        <p:spPr>
          <a:xfrm>
            <a:off x="8636000" y="3132676"/>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B8852489-D0A8-CA18-311C-60C3A41ED7EE}"/>
              </a:ext>
            </a:extLst>
          </p:cNvPr>
          <p:cNvSpPr/>
          <p:nvPr/>
        </p:nvSpPr>
        <p:spPr>
          <a:xfrm>
            <a:off x="10366628" y="2815861"/>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8B54350D-FAB4-3001-3D21-4D5904459C6B}"/>
              </a:ext>
            </a:extLst>
          </p:cNvPr>
          <p:cNvSpPr/>
          <p:nvPr/>
        </p:nvSpPr>
        <p:spPr>
          <a:xfrm>
            <a:off x="10922000" y="300228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D42E5592-3DB8-B5C3-9F88-AF46EB104C74}"/>
              </a:ext>
            </a:extLst>
          </p:cNvPr>
          <p:cNvSpPr/>
          <p:nvPr/>
        </p:nvSpPr>
        <p:spPr>
          <a:xfrm>
            <a:off x="9159006" y="281940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AB3CF72B-DDD9-E8D6-9AE0-F13C8CF88D72}"/>
              </a:ext>
            </a:extLst>
          </p:cNvPr>
          <p:cNvSpPr/>
          <p:nvPr/>
        </p:nvSpPr>
        <p:spPr>
          <a:xfrm>
            <a:off x="9779000" y="2783743"/>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C59C594-FFEE-A4DB-190D-04E20285882A}"/>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2543" t="2183" r="14988" b="11079"/>
          <a:stretch/>
        </p:blipFill>
        <p:spPr>
          <a:xfrm>
            <a:off x="270530" y="1010918"/>
            <a:ext cx="1961160" cy="1719582"/>
          </a:xfrm>
          <a:prstGeom prst="rect">
            <a:avLst/>
          </a:prstGeom>
        </p:spPr>
      </p:pic>
      <p:pic>
        <p:nvPicPr>
          <p:cNvPr id="18" name="Picture 2" descr="UCLA Script logo">
            <a:extLst>
              <a:ext uri="{FF2B5EF4-FFF2-40B4-BE49-F238E27FC236}">
                <a16:creationId xmlns:a16="http://schemas.microsoft.com/office/drawing/2014/main" id="{FA520ABE-3C97-F864-CBEA-B6B9229E0DBE}"/>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3633" t="23014" r="22461" b="21865"/>
          <a:stretch/>
        </p:blipFill>
        <p:spPr bwMode="auto">
          <a:xfrm>
            <a:off x="6449142" y="3386878"/>
            <a:ext cx="1015209" cy="5603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ED8D5B-41F8-07D1-CD9D-50CDBC13FFCE}"/>
              </a:ext>
            </a:extLst>
          </p:cNvPr>
          <p:cNvPicPr>
            <a:picLocks noChangeAspect="1"/>
          </p:cNvPicPr>
          <p:nvPr/>
        </p:nvPicPr>
        <p:blipFill>
          <a:blip r:embed="rId18"/>
          <a:stretch>
            <a:fillRect/>
          </a:stretch>
        </p:blipFill>
        <p:spPr>
          <a:xfrm>
            <a:off x="11487823" y="772343"/>
            <a:ext cx="1131439" cy="1899356"/>
          </a:xfrm>
          <a:prstGeom prst="rect">
            <a:avLst/>
          </a:prstGeom>
        </p:spPr>
      </p:pic>
    </p:spTree>
    <p:extLst>
      <p:ext uri="{BB962C8B-B14F-4D97-AF65-F5344CB8AC3E}">
        <p14:creationId xmlns:p14="http://schemas.microsoft.com/office/powerpoint/2010/main" val="1175672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9B805010-7468-2C5C-DA4F-D172B4FEA2D9}"/>
              </a:ext>
            </a:extLst>
          </p:cNvPr>
          <p:cNvCxnSpPr>
            <a:cxnSpLocks/>
          </p:cNvCxnSpPr>
          <p:nvPr/>
        </p:nvCxnSpPr>
        <p:spPr>
          <a:xfrm>
            <a:off x="330200" y="9201150"/>
            <a:ext cx="1371600" cy="0"/>
          </a:xfrm>
          <a:prstGeom prst="line">
            <a:avLst/>
          </a:prstGeom>
          <a:ln w="76200">
            <a:solidFill>
              <a:srgbClr val="4EAC4B"/>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75FEDAA-5615-2AFA-2268-B7D977D4E626}"/>
              </a:ext>
            </a:extLst>
          </p:cNvPr>
          <p:cNvCxnSpPr>
            <a:cxnSpLocks/>
          </p:cNvCxnSpPr>
          <p:nvPr/>
        </p:nvCxnSpPr>
        <p:spPr>
          <a:xfrm>
            <a:off x="330200" y="8820150"/>
            <a:ext cx="1371600" cy="0"/>
          </a:xfrm>
          <a:prstGeom prst="line">
            <a:avLst/>
          </a:prstGeom>
          <a:ln w="76200">
            <a:solidFill>
              <a:srgbClr val="5ABAB9"/>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F92E2AA-EC8E-A52C-271D-5FD553C8EAAE}"/>
              </a:ext>
            </a:extLst>
          </p:cNvPr>
          <p:cNvCxnSpPr>
            <a:cxnSpLocks/>
          </p:cNvCxnSpPr>
          <p:nvPr/>
        </p:nvCxnSpPr>
        <p:spPr>
          <a:xfrm>
            <a:off x="330200" y="8362950"/>
            <a:ext cx="1371600" cy="0"/>
          </a:xfrm>
          <a:prstGeom prst="line">
            <a:avLst/>
          </a:prstGeom>
          <a:ln w="76200">
            <a:solidFill>
              <a:srgbClr val="0D0D0B"/>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C68975-FC84-E8D9-4BC7-67DB3640DA8E}"/>
              </a:ext>
            </a:extLst>
          </p:cNvPr>
          <p:cNvCxnSpPr>
            <a:cxnSpLocks/>
          </p:cNvCxnSpPr>
          <p:nvPr/>
        </p:nvCxnSpPr>
        <p:spPr>
          <a:xfrm>
            <a:off x="330200" y="7905750"/>
            <a:ext cx="1371600" cy="0"/>
          </a:xfrm>
          <a:prstGeom prst="line">
            <a:avLst/>
          </a:prstGeom>
          <a:ln w="76200">
            <a:solidFill>
              <a:srgbClr val="D2232E"/>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7CEC66E-6944-FE00-C821-A68669C7442E}"/>
              </a:ext>
            </a:extLst>
          </p:cNvPr>
          <p:cNvCxnSpPr>
            <a:cxnSpLocks/>
          </p:cNvCxnSpPr>
          <p:nvPr/>
        </p:nvCxnSpPr>
        <p:spPr>
          <a:xfrm>
            <a:off x="330200" y="7518888"/>
            <a:ext cx="1371600" cy="0"/>
          </a:xfrm>
          <a:prstGeom prst="line">
            <a:avLst/>
          </a:prstGeom>
          <a:ln w="76200">
            <a:solidFill>
              <a:srgbClr val="393F7C"/>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04CD3D-CE25-9769-D4CB-A6AB27E34D12}"/>
              </a:ext>
            </a:extLst>
          </p:cNvPr>
          <p:cNvCxnSpPr/>
          <p:nvPr/>
        </p:nvCxnSpPr>
        <p:spPr>
          <a:xfrm>
            <a:off x="1854200" y="7512500"/>
            <a:ext cx="1371600" cy="0"/>
          </a:xfrm>
          <a:prstGeom prst="line">
            <a:avLst/>
          </a:prstGeom>
          <a:ln w="76200">
            <a:solidFill>
              <a:srgbClr val="393F7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A912A2-9BD8-E68C-6A60-FC7E5BEBBFE8}"/>
              </a:ext>
            </a:extLst>
          </p:cNvPr>
          <p:cNvCxnSpPr/>
          <p:nvPr/>
        </p:nvCxnSpPr>
        <p:spPr>
          <a:xfrm>
            <a:off x="1854200" y="7899362"/>
            <a:ext cx="137160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858C7AB-5946-E0AC-BBEB-AA048A26B486}"/>
              </a:ext>
            </a:extLst>
          </p:cNvPr>
          <p:cNvCxnSpPr/>
          <p:nvPr/>
        </p:nvCxnSpPr>
        <p:spPr>
          <a:xfrm>
            <a:off x="1854200" y="8356562"/>
            <a:ext cx="1371600" cy="0"/>
          </a:xfrm>
          <a:prstGeom prst="line">
            <a:avLst/>
          </a:prstGeom>
          <a:ln w="76200">
            <a:solidFill>
              <a:srgbClr val="0D0D0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8668F0-E81B-B5BF-6103-3F95FF91287F}"/>
              </a:ext>
            </a:extLst>
          </p:cNvPr>
          <p:cNvCxnSpPr/>
          <p:nvPr/>
        </p:nvCxnSpPr>
        <p:spPr>
          <a:xfrm>
            <a:off x="1854200" y="8813762"/>
            <a:ext cx="137160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C1E923-2117-2180-41AE-7E13744C19C1}"/>
              </a:ext>
            </a:extLst>
          </p:cNvPr>
          <p:cNvCxnSpPr/>
          <p:nvPr/>
        </p:nvCxnSpPr>
        <p:spPr>
          <a:xfrm>
            <a:off x="1854200" y="9194762"/>
            <a:ext cx="1371600" cy="0"/>
          </a:xfrm>
          <a:prstGeom prst="line">
            <a:avLst/>
          </a:prstGeom>
          <a:ln w="76200">
            <a:solidFill>
              <a:srgbClr val="4EAC4B"/>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105698" y="4706662"/>
            <a:ext cx="3757354" cy="1413934"/>
          </a:xfrm>
        </p:spPr>
        <p:txBody>
          <a:bodyPr>
            <a:noAutofit/>
          </a:bodyPr>
          <a:lstStyle/>
          <a:p>
            <a:r>
              <a:rPr lang="en-US" sz="5120" dirty="0">
                <a:latin typeface="Yu Gothic" charset="-128"/>
                <a:ea typeface="Yu Gothic" charset="-128"/>
                <a:cs typeface="Yu Gothic" charset="-128"/>
              </a:rPr>
              <a:t>Questions?</a:t>
            </a:r>
          </a:p>
        </p:txBody>
      </p:sp>
      <p:sp>
        <p:nvSpPr>
          <p:cNvPr id="3" name="TextBox 2">
            <a:extLst>
              <a:ext uri="{FF2B5EF4-FFF2-40B4-BE49-F238E27FC236}">
                <a16:creationId xmlns:a16="http://schemas.microsoft.com/office/drawing/2014/main" id="{9E82ED5C-4D5D-4239-9D42-D97E84024B67}"/>
              </a:ext>
            </a:extLst>
          </p:cNvPr>
          <p:cNvSpPr txBox="1"/>
          <p:nvPr/>
        </p:nvSpPr>
        <p:spPr>
          <a:xfrm>
            <a:off x="3513335" y="6501404"/>
            <a:ext cx="7975260" cy="880241"/>
          </a:xfrm>
          <a:prstGeom prst="rect">
            <a:avLst/>
          </a:prstGeom>
          <a:noFill/>
        </p:spPr>
        <p:txBody>
          <a:bodyPr wrap="none" rtlCol="0">
            <a:spAutoFit/>
          </a:bodyPr>
          <a:lstStyle/>
          <a:p>
            <a:pPr defTabSz="975390"/>
            <a:r>
              <a:rPr lang="en-US" sz="2560" b="1" dirty="0">
                <a:solidFill>
                  <a:prstClr val="black"/>
                </a:solidFill>
                <a:latin typeface="Yu Gothic" panose="020B0400000000000000" pitchFamily="34" charset="-128"/>
                <a:ea typeface="Yu Gothic" panose="020B0400000000000000" pitchFamily="34" charset="-128"/>
              </a:rPr>
              <a:t>Contact Information</a:t>
            </a:r>
          </a:p>
          <a:p>
            <a:pPr defTabSz="975390"/>
            <a:r>
              <a:rPr lang="en-US" sz="2560" dirty="0">
                <a:solidFill>
                  <a:prstClr val="black"/>
                </a:solidFill>
                <a:latin typeface="Yu Gothic" panose="020B0400000000000000" pitchFamily="34" charset="-128"/>
                <a:ea typeface="Yu Gothic" panose="020B0400000000000000" pitchFamily="34" charset="-128"/>
              </a:rPr>
              <a:t>Jonathan Mah, University of California, Los Angeles</a:t>
            </a:r>
          </a:p>
        </p:txBody>
      </p:sp>
      <p:sp>
        <p:nvSpPr>
          <p:cNvPr id="10" name="object 6">
            <a:extLst>
              <a:ext uri="{FF2B5EF4-FFF2-40B4-BE49-F238E27FC236}">
                <a16:creationId xmlns:a16="http://schemas.microsoft.com/office/drawing/2014/main" id="{105160E2-CB4E-420D-AFA8-577A7FF83330}"/>
              </a:ext>
            </a:extLst>
          </p:cNvPr>
          <p:cNvSpPr/>
          <p:nvPr/>
        </p:nvSpPr>
        <p:spPr>
          <a:xfrm>
            <a:off x="3598527" y="7387800"/>
            <a:ext cx="601155" cy="494283"/>
          </a:xfrm>
          <a:prstGeom prst="rect">
            <a:avLst/>
          </a:prstGeom>
          <a:blipFill>
            <a:blip r:embed="rId3" cstate="print"/>
            <a:stretch>
              <a:fillRect/>
            </a:stretch>
          </a:blipFill>
        </p:spPr>
        <p:txBody>
          <a:bodyPr wrap="square" lIns="0" tIns="0" rIns="0" bIns="0" rtlCol="0"/>
          <a:lstStyle/>
          <a:p>
            <a:pPr defTabSz="975390"/>
            <a:endParaRPr sz="1920">
              <a:solidFill>
                <a:prstClr val="black"/>
              </a:solidFill>
              <a:latin typeface="Calibri" panose="020F0502020204030204"/>
            </a:endParaRPr>
          </a:p>
        </p:txBody>
      </p:sp>
      <p:sp>
        <p:nvSpPr>
          <p:cNvPr id="12" name="object 7">
            <a:extLst>
              <a:ext uri="{FF2B5EF4-FFF2-40B4-BE49-F238E27FC236}">
                <a16:creationId xmlns:a16="http://schemas.microsoft.com/office/drawing/2014/main" id="{A907D1B5-59C9-4FA0-85CB-133742C7313B}"/>
              </a:ext>
            </a:extLst>
          </p:cNvPr>
          <p:cNvSpPr/>
          <p:nvPr/>
        </p:nvSpPr>
        <p:spPr>
          <a:xfrm>
            <a:off x="3410570" y="8501267"/>
            <a:ext cx="922546" cy="642733"/>
          </a:xfrm>
          <a:prstGeom prst="rect">
            <a:avLst/>
          </a:prstGeom>
          <a:blipFill>
            <a:blip r:embed="rId4" cstate="print"/>
            <a:stretch>
              <a:fillRect/>
            </a:stretch>
          </a:blipFill>
        </p:spPr>
        <p:txBody>
          <a:bodyPr wrap="square" lIns="0" tIns="0" rIns="0" bIns="0" rtlCol="0"/>
          <a:lstStyle/>
          <a:p>
            <a:pPr defTabSz="975390"/>
            <a:endParaRPr sz="1920">
              <a:solidFill>
                <a:prstClr val="black"/>
              </a:solidFill>
              <a:latin typeface="Calibri" panose="020F0502020204030204"/>
            </a:endParaRPr>
          </a:p>
        </p:txBody>
      </p:sp>
      <p:sp>
        <p:nvSpPr>
          <p:cNvPr id="13" name="object 8">
            <a:extLst>
              <a:ext uri="{FF2B5EF4-FFF2-40B4-BE49-F238E27FC236}">
                <a16:creationId xmlns:a16="http://schemas.microsoft.com/office/drawing/2014/main" id="{3D4EAAFE-01E5-4D56-A6FC-F8DD6D51AB0D}"/>
              </a:ext>
            </a:extLst>
          </p:cNvPr>
          <p:cNvSpPr txBox="1"/>
          <p:nvPr/>
        </p:nvSpPr>
        <p:spPr>
          <a:xfrm>
            <a:off x="4206939" y="7381645"/>
            <a:ext cx="7975260" cy="1708502"/>
          </a:xfrm>
          <a:prstGeom prst="rect">
            <a:avLst/>
          </a:prstGeom>
        </p:spPr>
        <p:txBody>
          <a:bodyPr vert="horz" wrap="square" lIns="0" tIns="13547" rIns="0" bIns="0" rtlCol="0">
            <a:spAutoFit/>
          </a:bodyPr>
          <a:lstStyle/>
          <a:p>
            <a:pPr marL="13547" defTabSz="975390">
              <a:spcBef>
                <a:spcPts val="1984"/>
              </a:spcBef>
            </a:pPr>
            <a:r>
              <a:rPr lang="en-US" sz="2560" spc="-16" dirty="0">
                <a:solidFill>
                  <a:prstClr val="black"/>
                </a:solidFill>
                <a:latin typeface="Yu Gothic" panose="020B0400000000000000" pitchFamily="34" charset="-128"/>
                <a:ea typeface="Yu Gothic" panose="020B0400000000000000" pitchFamily="34" charset="-128"/>
                <a:cs typeface="Arial"/>
              </a:rPr>
              <a:t>@jonmah_compbio </a:t>
            </a:r>
            <a:r>
              <a:rPr lang="en-US" sz="2560" spc="-16" baseline="30000" dirty="0">
                <a:solidFill>
                  <a:prstClr val="black"/>
                </a:solidFill>
                <a:latin typeface="Yu Gothic" panose="020B0400000000000000" pitchFamily="34" charset="-128"/>
                <a:ea typeface="Yu Gothic" panose="020B0400000000000000" pitchFamily="34" charset="-128"/>
                <a:cs typeface="Arial"/>
              </a:rPr>
              <a:t>(maybe not this one oopsie </a:t>
            </a:r>
            <a:r>
              <a:rPr lang="en-US" sz="2560" spc="-16" baseline="30000" dirty="0" err="1">
                <a:solidFill>
                  <a:prstClr val="black"/>
                </a:solidFill>
                <a:latin typeface="Yu Gothic" panose="020B0400000000000000" pitchFamily="34" charset="-128"/>
                <a:ea typeface="Yu Gothic" panose="020B0400000000000000" pitchFamily="34" charset="-128"/>
                <a:cs typeface="Arial"/>
              </a:rPr>
              <a:t>woopsie</a:t>
            </a:r>
            <a:r>
              <a:rPr lang="en-US" sz="2560" spc="-16" baseline="30000" dirty="0">
                <a:solidFill>
                  <a:prstClr val="black"/>
                </a:solidFill>
                <a:latin typeface="Yu Gothic" panose="020B0400000000000000" pitchFamily="34" charset="-128"/>
                <a:ea typeface="Yu Gothic" panose="020B0400000000000000" pitchFamily="34" charset="-128"/>
                <a:cs typeface="Arial"/>
              </a:rPr>
              <a:t>)</a:t>
            </a:r>
          </a:p>
          <a:p>
            <a:pPr marL="13547" defTabSz="975390">
              <a:spcBef>
                <a:spcPts val="1984"/>
              </a:spcBef>
            </a:pPr>
            <a:r>
              <a:rPr lang="en-US" sz="2560" spc="-37" dirty="0">
                <a:solidFill>
                  <a:prstClr val="black"/>
                </a:solidFill>
                <a:latin typeface="Yu Gothic" panose="020B0400000000000000" pitchFamily="34" charset="-128"/>
                <a:ea typeface="Yu Gothic" panose="020B0400000000000000" pitchFamily="34" charset="-128"/>
                <a:cs typeface="Arial"/>
              </a:rPr>
              <a:t>@jonmah_compbio</a:t>
            </a:r>
          </a:p>
          <a:p>
            <a:pPr marL="13547" defTabSz="975390">
              <a:spcBef>
                <a:spcPts val="1984"/>
              </a:spcBef>
            </a:pPr>
            <a:r>
              <a:rPr lang="en-US" sz="2560" spc="-16" dirty="0">
                <a:solidFill>
                  <a:prstClr val="black"/>
                </a:solidFill>
                <a:latin typeface="Yu Gothic" panose="020B0400000000000000" pitchFamily="34" charset="-128"/>
                <a:ea typeface="Yu Gothic" panose="020B0400000000000000" pitchFamily="34" charset="-128"/>
                <a:cs typeface="Arial"/>
              </a:rPr>
              <a:t>jonmah@g.ucla.edu</a:t>
            </a:r>
            <a:endParaRPr sz="2560" dirty="0">
              <a:solidFill>
                <a:prstClr val="black"/>
              </a:solidFill>
              <a:latin typeface="Yu Gothic" panose="020B0400000000000000" pitchFamily="34" charset="-128"/>
              <a:ea typeface="Yu Gothic" panose="020B0400000000000000" pitchFamily="34" charset="-128"/>
              <a:cs typeface="Arial"/>
            </a:endParaRPr>
          </a:p>
        </p:txBody>
      </p:sp>
      <p:pic>
        <p:nvPicPr>
          <p:cNvPr id="6" name="Picture 5" descr="A black and white symbol&#10;&#10;Description automatically generated">
            <a:extLst>
              <a:ext uri="{FF2B5EF4-FFF2-40B4-BE49-F238E27FC236}">
                <a16:creationId xmlns:a16="http://schemas.microsoft.com/office/drawing/2014/main" id="{C741181A-2D46-2AE1-4386-B9D7ED1A8ED4}"/>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98527" y="7894258"/>
            <a:ext cx="511262" cy="594834"/>
          </a:xfrm>
          <a:prstGeom prst="rect">
            <a:avLst/>
          </a:prstGeom>
        </p:spPr>
      </p:pic>
      <p:sp>
        <p:nvSpPr>
          <p:cNvPr id="4" name="Content Placeholder 2">
            <a:extLst>
              <a:ext uri="{FF2B5EF4-FFF2-40B4-BE49-F238E27FC236}">
                <a16:creationId xmlns:a16="http://schemas.microsoft.com/office/drawing/2014/main" id="{6C41B121-3466-1CBE-062E-BD57195BB0AD}"/>
              </a:ext>
            </a:extLst>
          </p:cNvPr>
          <p:cNvSpPr txBox="1">
            <a:spLocks/>
          </p:cNvSpPr>
          <p:nvPr/>
        </p:nvSpPr>
        <p:spPr>
          <a:xfrm>
            <a:off x="894080" y="2596444"/>
            <a:ext cx="11216640" cy="1899356"/>
          </a:xfrm>
          <a:prstGeom prst="rect">
            <a:avLst/>
          </a:prstGeom>
        </p:spPr>
        <p:txBody>
          <a:bodyPr>
            <a:normAutofit fontScale="92500"/>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sz="3600" dirty="0"/>
              <a:t>Reduction of genetic diversity in North American guts</a:t>
            </a:r>
          </a:p>
          <a:p>
            <a:r>
              <a:rPr lang="en-US" sz="3600" dirty="0"/>
              <a:t>Inference of varied demography and DFE in 27 species</a:t>
            </a:r>
          </a:p>
          <a:p>
            <a:r>
              <a:rPr lang="en-US" sz="3600" dirty="0"/>
              <a:t>Core genes have more deleterious DFEs than accessory genes</a:t>
            </a:r>
          </a:p>
          <a:p>
            <a:endParaRPr lang="en-US" sz="3600" dirty="0"/>
          </a:p>
        </p:txBody>
      </p:sp>
      <p:sp>
        <p:nvSpPr>
          <p:cNvPr id="5" name="Title 1">
            <a:extLst>
              <a:ext uri="{FF2B5EF4-FFF2-40B4-BE49-F238E27FC236}">
                <a16:creationId xmlns:a16="http://schemas.microsoft.com/office/drawing/2014/main" id="{8B9B891C-DA69-53C6-C054-ABEB089F2B47}"/>
              </a:ext>
            </a:extLst>
          </p:cNvPr>
          <p:cNvSpPr txBox="1">
            <a:spLocks/>
          </p:cNvSpPr>
          <p:nvPr/>
        </p:nvSpPr>
        <p:spPr>
          <a:xfrm>
            <a:off x="463550" y="965200"/>
            <a:ext cx="12077700" cy="1415772"/>
          </a:xfrm>
          <a:prstGeom prst="rect">
            <a:avLst/>
          </a:prstGeom>
        </p:spPr>
        <p:txBody>
          <a:bodyPr vert="horz" lIns="91440" tIns="45720" rIns="91440" bIns="45720" rtlCol="0" anchor="ctr">
            <a:normAutofit/>
          </a:bodyPr>
          <a:lstStyle>
            <a:lvl1pPr algn="l" defTabSz="975390" rtl="0" eaLnBrk="1" latinLnBrk="0" hangingPunct="1">
              <a:lnSpc>
                <a:spcPct val="90000"/>
              </a:lnSpc>
              <a:spcBef>
                <a:spcPct val="0"/>
              </a:spcBef>
              <a:buNone/>
              <a:defRPr sz="4693" kern="1200">
                <a:solidFill>
                  <a:schemeClr val="tx1"/>
                </a:solidFill>
                <a:latin typeface="+mj-lt"/>
                <a:ea typeface="+mj-ea"/>
                <a:cs typeface="+mj-cs"/>
              </a:defRPr>
            </a:lvl1pPr>
          </a:lstStyle>
          <a:p>
            <a:r>
              <a:rPr lang="en-US">
                <a:latin typeface="Yu Gothic" panose="020B0400000000000000" pitchFamily="34" charset="-128"/>
                <a:ea typeface="Yu Gothic" panose="020B0400000000000000" pitchFamily="34" charset="-128"/>
              </a:rPr>
              <a:t>Takeaways</a:t>
            </a:r>
            <a:endParaRPr lang="en-US" dirty="0">
              <a:latin typeface="Yu Gothic" panose="020B0400000000000000" pitchFamily="34" charset="-128"/>
              <a:ea typeface="Yu Gothic" panose="020B0400000000000000" pitchFamily="34" charset="-128"/>
            </a:endParaRPr>
          </a:p>
        </p:txBody>
      </p:sp>
      <p:grpSp>
        <p:nvGrpSpPr>
          <p:cNvPr id="11" name="Group 10">
            <a:extLst>
              <a:ext uri="{FF2B5EF4-FFF2-40B4-BE49-F238E27FC236}">
                <a16:creationId xmlns:a16="http://schemas.microsoft.com/office/drawing/2014/main" id="{E831A6F0-2282-C337-FBCB-9D92D02D40AB}"/>
              </a:ext>
            </a:extLst>
          </p:cNvPr>
          <p:cNvGrpSpPr/>
          <p:nvPr/>
        </p:nvGrpSpPr>
        <p:grpSpPr>
          <a:xfrm>
            <a:off x="7447280" y="7587245"/>
            <a:ext cx="4846320" cy="1899356"/>
            <a:chOff x="977917" y="246723"/>
            <a:chExt cx="9791683" cy="3703320"/>
          </a:xfrm>
        </p:grpSpPr>
        <p:pic>
          <p:nvPicPr>
            <p:cNvPr id="7" name="Picture 6">
              <a:extLst>
                <a:ext uri="{FF2B5EF4-FFF2-40B4-BE49-F238E27FC236}">
                  <a16:creationId xmlns:a16="http://schemas.microsoft.com/office/drawing/2014/main" id="{BB6A7896-394E-C6D7-4522-687F74DD1A5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543" t="2183" r="14988" b="11079"/>
            <a:stretch/>
          </p:blipFill>
          <p:spPr>
            <a:xfrm>
              <a:off x="977917" y="500347"/>
              <a:ext cx="3962400" cy="3352800"/>
            </a:xfrm>
            <a:prstGeom prst="rect">
              <a:avLst/>
            </a:prstGeom>
          </p:spPr>
        </p:pic>
        <p:pic>
          <p:nvPicPr>
            <p:cNvPr id="8" name="Picture 2" descr="UCLA Script logo">
              <a:extLst>
                <a:ext uri="{FF2B5EF4-FFF2-40B4-BE49-F238E27FC236}">
                  <a16:creationId xmlns:a16="http://schemas.microsoft.com/office/drawing/2014/main" id="{4A5D0B3F-0D79-8738-E2DE-BF830C0234F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633" t="23014" r="22461" b="21865"/>
            <a:stretch/>
          </p:blipFill>
          <p:spPr bwMode="auto">
            <a:xfrm>
              <a:off x="4978400" y="1987009"/>
              <a:ext cx="3048000" cy="16233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A73F6D2-03BF-5776-6277-DB0D863324D4}"/>
                </a:ext>
              </a:extLst>
            </p:cNvPr>
            <p:cNvPicPr>
              <a:picLocks noChangeAspect="1"/>
            </p:cNvPicPr>
            <p:nvPr/>
          </p:nvPicPr>
          <p:blipFill>
            <a:blip r:embed="rId8"/>
            <a:stretch>
              <a:fillRect/>
            </a:stretch>
          </p:blipFill>
          <p:spPr>
            <a:xfrm>
              <a:off x="8483600" y="246723"/>
              <a:ext cx="2286000" cy="3703320"/>
            </a:xfrm>
            <a:prstGeom prst="rect">
              <a:avLst/>
            </a:prstGeom>
          </p:spPr>
        </p:pic>
      </p:grpSp>
      <p:pic>
        <p:nvPicPr>
          <p:cNvPr id="17" name="Picture 2" descr="Uncle Sam – Helmbold's">
            <a:extLst>
              <a:ext uri="{FF2B5EF4-FFF2-40B4-BE49-F238E27FC236}">
                <a16:creationId xmlns:a16="http://schemas.microsoft.com/office/drawing/2014/main" id="{1179F2BF-1DC7-9CD9-2261-3CD05BA54F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9281" y="4593724"/>
            <a:ext cx="2018049" cy="2711918"/>
          </a:xfrm>
          <a:prstGeom prst="rect">
            <a:avLst/>
          </a:prstGeom>
          <a:noFill/>
          <a:extLst>
            <a:ext uri="{909E8E84-426E-40DD-AFC4-6F175D3DCCD1}">
              <a14:hiddenFill xmlns:a14="http://schemas.microsoft.com/office/drawing/2010/main">
                <a:solidFill>
                  <a:srgbClr val="FFFFFF"/>
                </a:solidFill>
              </a14:hiddenFill>
            </a:ext>
          </a:extLst>
        </p:spPr>
      </p:pic>
      <p:sp>
        <p:nvSpPr>
          <p:cNvPr id="23" name="Star: 5 Points 22">
            <a:extLst>
              <a:ext uri="{FF2B5EF4-FFF2-40B4-BE49-F238E27FC236}">
                <a16:creationId xmlns:a16="http://schemas.microsoft.com/office/drawing/2014/main" id="{F111E716-E081-2038-13DC-1B2859095428}"/>
              </a:ext>
            </a:extLst>
          </p:cNvPr>
          <p:cNvSpPr/>
          <p:nvPr/>
        </p:nvSpPr>
        <p:spPr>
          <a:xfrm>
            <a:off x="642121" y="7329840"/>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4D76F4B-BFE0-6992-275B-6ADFA7F75ACF}"/>
              </a:ext>
            </a:extLst>
          </p:cNvPr>
          <p:cNvSpPr/>
          <p:nvPr/>
        </p:nvSpPr>
        <p:spPr>
          <a:xfrm>
            <a:off x="642121" y="7774914"/>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ar: 5 Points 24">
            <a:extLst>
              <a:ext uri="{FF2B5EF4-FFF2-40B4-BE49-F238E27FC236}">
                <a16:creationId xmlns:a16="http://schemas.microsoft.com/office/drawing/2014/main" id="{4F67428A-0B81-A857-4C7C-421ABCB8B3E8}"/>
              </a:ext>
            </a:extLst>
          </p:cNvPr>
          <p:cNvSpPr/>
          <p:nvPr/>
        </p:nvSpPr>
        <p:spPr>
          <a:xfrm>
            <a:off x="642121" y="8228731"/>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ar: 5 Points 25">
            <a:extLst>
              <a:ext uri="{FF2B5EF4-FFF2-40B4-BE49-F238E27FC236}">
                <a16:creationId xmlns:a16="http://schemas.microsoft.com/office/drawing/2014/main" id="{71FC812C-1D7E-1E54-0FCE-6FC1A0680777}"/>
              </a:ext>
            </a:extLst>
          </p:cNvPr>
          <p:cNvSpPr/>
          <p:nvPr/>
        </p:nvSpPr>
        <p:spPr>
          <a:xfrm>
            <a:off x="642121" y="8672241"/>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a:extLst>
              <a:ext uri="{FF2B5EF4-FFF2-40B4-BE49-F238E27FC236}">
                <a16:creationId xmlns:a16="http://schemas.microsoft.com/office/drawing/2014/main" id="{BADFC674-AB8E-938B-045F-24AC68CF54C1}"/>
              </a:ext>
            </a:extLst>
          </p:cNvPr>
          <p:cNvSpPr/>
          <p:nvPr/>
        </p:nvSpPr>
        <p:spPr>
          <a:xfrm>
            <a:off x="642121" y="9057602"/>
            <a:ext cx="274320" cy="274320"/>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3658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9" name="Picture 8">
            <a:extLst>
              <a:ext uri="{FF2B5EF4-FFF2-40B4-BE49-F238E27FC236}">
                <a16:creationId xmlns:a16="http://schemas.microsoft.com/office/drawing/2014/main" id="{AA891E15-7A2F-1B8E-D724-FBFF88F815A5}"/>
              </a:ext>
            </a:extLst>
          </p:cNvPr>
          <p:cNvPicPr>
            <a:picLocks noChangeAspect="1"/>
          </p:cNvPicPr>
          <p:nvPr/>
        </p:nvPicPr>
        <p:blipFill>
          <a:blip r:embed="rId3"/>
          <a:stretch>
            <a:fillRect/>
          </a:stretch>
        </p:blipFill>
        <p:spPr>
          <a:xfrm>
            <a:off x="0" y="2028790"/>
            <a:ext cx="13004800" cy="7724810"/>
          </a:xfrm>
          <a:prstGeom prst="rect">
            <a:avLst/>
          </a:prstGeom>
        </p:spPr>
      </p:pic>
    </p:spTree>
    <p:extLst>
      <p:ext uri="{BB962C8B-B14F-4D97-AF65-F5344CB8AC3E}">
        <p14:creationId xmlns:p14="http://schemas.microsoft.com/office/powerpoint/2010/main" val="24507211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5" name="Picture 4">
            <a:extLst>
              <a:ext uri="{FF2B5EF4-FFF2-40B4-BE49-F238E27FC236}">
                <a16:creationId xmlns:a16="http://schemas.microsoft.com/office/drawing/2014/main" id="{D23AD1A2-D8AE-425B-5FFD-CB78815592D9}"/>
              </a:ext>
            </a:extLst>
          </p:cNvPr>
          <p:cNvPicPr>
            <a:picLocks noChangeAspect="1"/>
          </p:cNvPicPr>
          <p:nvPr/>
        </p:nvPicPr>
        <p:blipFill>
          <a:blip r:embed="rId2"/>
          <a:stretch>
            <a:fillRect/>
          </a:stretch>
        </p:blipFill>
        <p:spPr>
          <a:xfrm>
            <a:off x="0" y="1955800"/>
            <a:ext cx="6609041" cy="3505200"/>
          </a:xfrm>
          <a:prstGeom prst="rect">
            <a:avLst/>
          </a:prstGeom>
        </p:spPr>
      </p:pic>
      <p:pic>
        <p:nvPicPr>
          <p:cNvPr id="6" name="Picture 5">
            <a:extLst>
              <a:ext uri="{FF2B5EF4-FFF2-40B4-BE49-F238E27FC236}">
                <a16:creationId xmlns:a16="http://schemas.microsoft.com/office/drawing/2014/main" id="{381F0DDC-BB1C-D532-162E-C4F4C54AE2B5}"/>
              </a:ext>
            </a:extLst>
          </p:cNvPr>
          <p:cNvPicPr>
            <a:picLocks noChangeAspect="1"/>
          </p:cNvPicPr>
          <p:nvPr/>
        </p:nvPicPr>
        <p:blipFill>
          <a:blip r:embed="rId3"/>
          <a:stretch>
            <a:fillRect/>
          </a:stretch>
        </p:blipFill>
        <p:spPr>
          <a:xfrm>
            <a:off x="6502400" y="1955800"/>
            <a:ext cx="6277229" cy="7797800"/>
          </a:xfrm>
          <a:prstGeom prst="rect">
            <a:avLst/>
          </a:prstGeom>
        </p:spPr>
      </p:pic>
    </p:spTree>
    <p:extLst>
      <p:ext uri="{BB962C8B-B14F-4D97-AF65-F5344CB8AC3E}">
        <p14:creationId xmlns:p14="http://schemas.microsoft.com/office/powerpoint/2010/main" val="16268298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7" name="Picture 6">
            <a:extLst>
              <a:ext uri="{FF2B5EF4-FFF2-40B4-BE49-F238E27FC236}">
                <a16:creationId xmlns:a16="http://schemas.microsoft.com/office/drawing/2014/main" id="{A22DACD5-526B-3DB0-9D45-69CF1E5E89F4}"/>
              </a:ext>
            </a:extLst>
          </p:cNvPr>
          <p:cNvPicPr>
            <a:picLocks noChangeAspect="1"/>
          </p:cNvPicPr>
          <p:nvPr/>
        </p:nvPicPr>
        <p:blipFill>
          <a:blip r:embed="rId2"/>
          <a:stretch>
            <a:fillRect/>
          </a:stretch>
        </p:blipFill>
        <p:spPr>
          <a:xfrm>
            <a:off x="0" y="2103835"/>
            <a:ext cx="6502400" cy="7040901"/>
          </a:xfrm>
          <a:prstGeom prst="rect">
            <a:avLst/>
          </a:prstGeom>
        </p:spPr>
      </p:pic>
      <p:pic>
        <p:nvPicPr>
          <p:cNvPr id="9" name="Picture 8">
            <a:extLst>
              <a:ext uri="{FF2B5EF4-FFF2-40B4-BE49-F238E27FC236}">
                <a16:creationId xmlns:a16="http://schemas.microsoft.com/office/drawing/2014/main" id="{D60F0881-7DC0-414C-37E8-092A1BCBA7CB}"/>
              </a:ext>
            </a:extLst>
          </p:cNvPr>
          <p:cNvPicPr>
            <a:picLocks noChangeAspect="1"/>
          </p:cNvPicPr>
          <p:nvPr/>
        </p:nvPicPr>
        <p:blipFill>
          <a:blip r:embed="rId3"/>
          <a:stretch>
            <a:fillRect/>
          </a:stretch>
        </p:blipFill>
        <p:spPr>
          <a:xfrm>
            <a:off x="6434061" y="2043568"/>
            <a:ext cx="6570739" cy="3719286"/>
          </a:xfrm>
          <a:prstGeom prst="rect">
            <a:avLst/>
          </a:prstGeom>
        </p:spPr>
      </p:pic>
    </p:spTree>
    <p:extLst>
      <p:ext uri="{BB962C8B-B14F-4D97-AF65-F5344CB8AC3E}">
        <p14:creationId xmlns:p14="http://schemas.microsoft.com/office/powerpoint/2010/main" val="23403358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16386" name="Picture 2">
            <a:extLst>
              <a:ext uri="{FF2B5EF4-FFF2-40B4-BE49-F238E27FC236}">
                <a16:creationId xmlns:a16="http://schemas.microsoft.com/office/drawing/2014/main" id="{080D0F6C-588D-A109-866C-681DDB9FB4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76"/>
          <a:stretch/>
        </p:blipFill>
        <p:spPr bwMode="auto">
          <a:xfrm>
            <a:off x="2679700" y="2151971"/>
            <a:ext cx="5575300" cy="760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58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4" name="Picture 3" descr="A graph with a number of quasi-phaseables&#10;&#10;Description automatically generated">
            <a:extLst>
              <a:ext uri="{FF2B5EF4-FFF2-40B4-BE49-F238E27FC236}">
                <a16:creationId xmlns:a16="http://schemas.microsoft.com/office/drawing/2014/main" id="{F181D4EC-12DE-5A32-D9A2-EF31DFF32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0113" y="2514600"/>
            <a:ext cx="9744573" cy="5846744"/>
          </a:xfrm>
          <a:prstGeom prst="rect">
            <a:avLst/>
          </a:prstGeom>
        </p:spPr>
      </p:pic>
    </p:spTree>
    <p:extLst>
      <p:ext uri="{BB962C8B-B14F-4D97-AF65-F5344CB8AC3E}">
        <p14:creationId xmlns:p14="http://schemas.microsoft.com/office/powerpoint/2010/main" val="4069987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4" name="Picture 3">
            <a:extLst>
              <a:ext uri="{FF2B5EF4-FFF2-40B4-BE49-F238E27FC236}">
                <a16:creationId xmlns:a16="http://schemas.microsoft.com/office/drawing/2014/main" id="{95F4A53D-9655-6750-2CAA-66D7573FD110}"/>
              </a:ext>
            </a:extLst>
          </p:cNvPr>
          <p:cNvPicPr>
            <a:picLocks noChangeAspect="1"/>
          </p:cNvPicPr>
          <p:nvPr/>
        </p:nvPicPr>
        <p:blipFill>
          <a:blip r:embed="rId2"/>
          <a:stretch>
            <a:fillRect/>
          </a:stretch>
        </p:blipFill>
        <p:spPr>
          <a:xfrm>
            <a:off x="2230240" y="2380972"/>
            <a:ext cx="8544320" cy="5667445"/>
          </a:xfrm>
          <a:prstGeom prst="rect">
            <a:avLst/>
          </a:prstGeom>
        </p:spPr>
      </p:pic>
    </p:spTree>
    <p:extLst>
      <p:ext uri="{BB962C8B-B14F-4D97-AF65-F5344CB8AC3E}">
        <p14:creationId xmlns:p14="http://schemas.microsoft.com/office/powerpoint/2010/main" val="2664533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4" name="Picture 3">
            <a:extLst>
              <a:ext uri="{FF2B5EF4-FFF2-40B4-BE49-F238E27FC236}">
                <a16:creationId xmlns:a16="http://schemas.microsoft.com/office/drawing/2014/main" id="{E00027FB-9708-29DA-2981-12560A15AF2D}"/>
              </a:ext>
            </a:extLst>
          </p:cNvPr>
          <p:cNvPicPr>
            <a:picLocks noChangeAspect="1"/>
          </p:cNvPicPr>
          <p:nvPr/>
        </p:nvPicPr>
        <p:blipFill>
          <a:blip r:embed="rId3"/>
          <a:stretch>
            <a:fillRect/>
          </a:stretch>
        </p:blipFill>
        <p:spPr>
          <a:xfrm>
            <a:off x="0" y="2895600"/>
            <a:ext cx="13004800" cy="5382270"/>
          </a:xfrm>
          <a:prstGeom prst="rect">
            <a:avLst/>
          </a:prstGeom>
        </p:spPr>
      </p:pic>
    </p:spTree>
    <p:extLst>
      <p:ext uri="{BB962C8B-B14F-4D97-AF65-F5344CB8AC3E}">
        <p14:creationId xmlns:p14="http://schemas.microsoft.com/office/powerpoint/2010/main" val="24655929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4" name="Picture 3">
            <a:extLst>
              <a:ext uri="{FF2B5EF4-FFF2-40B4-BE49-F238E27FC236}">
                <a16:creationId xmlns:a16="http://schemas.microsoft.com/office/drawing/2014/main" id="{94DD2476-DECA-6038-8481-249EBEAEA755}"/>
              </a:ext>
            </a:extLst>
          </p:cNvPr>
          <p:cNvPicPr>
            <a:picLocks noChangeAspect="1"/>
          </p:cNvPicPr>
          <p:nvPr/>
        </p:nvPicPr>
        <p:blipFill>
          <a:blip r:embed="rId3"/>
          <a:stretch>
            <a:fillRect/>
          </a:stretch>
        </p:blipFill>
        <p:spPr>
          <a:xfrm>
            <a:off x="1901643" y="2133600"/>
            <a:ext cx="9201513" cy="7753628"/>
          </a:xfrm>
          <a:prstGeom prst="rect">
            <a:avLst/>
          </a:prstGeom>
        </p:spPr>
      </p:pic>
    </p:spTree>
    <p:extLst>
      <p:ext uri="{BB962C8B-B14F-4D97-AF65-F5344CB8AC3E}">
        <p14:creationId xmlns:p14="http://schemas.microsoft.com/office/powerpoint/2010/main" val="414174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pic>
        <p:nvPicPr>
          <p:cNvPr id="8" name="Picture 7">
            <a:extLst>
              <a:ext uri="{FF2B5EF4-FFF2-40B4-BE49-F238E27FC236}">
                <a16:creationId xmlns:a16="http://schemas.microsoft.com/office/drawing/2014/main" id="{3DB09394-DE8F-CB06-0C5D-E43868CEAAF0}"/>
              </a:ext>
            </a:extLst>
          </p:cNvPr>
          <p:cNvPicPr>
            <a:picLocks noChangeAspect="1"/>
          </p:cNvPicPr>
          <p:nvPr/>
        </p:nvPicPr>
        <p:blipFill rotWithShape="1">
          <a:blip r:embed="rId3"/>
          <a:srcRect t="82698" b="8239"/>
          <a:stretch/>
        </p:blipFill>
        <p:spPr>
          <a:xfrm>
            <a:off x="7721600" y="4890655"/>
            <a:ext cx="4700294" cy="1066800"/>
          </a:xfrm>
          <a:prstGeom prst="rect">
            <a:avLst/>
          </a:prstGeom>
        </p:spPr>
      </p:pic>
      <p:sp>
        <p:nvSpPr>
          <p:cNvPr id="5" name="Left Brace 4">
            <a:extLst>
              <a:ext uri="{FF2B5EF4-FFF2-40B4-BE49-F238E27FC236}">
                <a16:creationId xmlns:a16="http://schemas.microsoft.com/office/drawing/2014/main" id="{AE7AB25E-BA57-C5C7-AE46-D044438E90FE}"/>
              </a:ext>
            </a:extLst>
          </p:cNvPr>
          <p:cNvSpPr/>
          <p:nvPr/>
        </p:nvSpPr>
        <p:spPr>
          <a:xfrm rot="16200000">
            <a:off x="299246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A4850C7-A501-390C-A932-EB29607286F3}"/>
              </a:ext>
            </a:extLst>
          </p:cNvPr>
          <p:cNvSpPr txBox="1"/>
          <p:nvPr/>
        </p:nvSpPr>
        <p:spPr>
          <a:xfrm>
            <a:off x="1092200" y="7086600"/>
            <a:ext cx="44958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Beautiful weather</a:t>
            </a:r>
          </a:p>
          <a:p>
            <a:pPr marL="285750" indent="-285750">
              <a:buFont typeface="Arial" panose="020B0604020202020204" pitchFamily="34" charset="0"/>
              <a:buChar char="•"/>
            </a:pPr>
            <a:r>
              <a:rPr lang="en-US" sz="2400" dirty="0"/>
              <a:t>Great food</a:t>
            </a:r>
          </a:p>
          <a:p>
            <a:pPr marL="285750" indent="-285750">
              <a:buFont typeface="Arial" panose="020B0604020202020204" pitchFamily="34" charset="0"/>
              <a:buChar char="•"/>
            </a:pPr>
            <a:r>
              <a:rPr lang="en-US" sz="2400" dirty="0"/>
              <a:t>The Dodgers</a:t>
            </a:r>
          </a:p>
        </p:txBody>
      </p:sp>
      <p:sp>
        <p:nvSpPr>
          <p:cNvPr id="3" name="TextBox 2">
            <a:extLst>
              <a:ext uri="{FF2B5EF4-FFF2-40B4-BE49-F238E27FC236}">
                <a16:creationId xmlns:a16="http://schemas.microsoft.com/office/drawing/2014/main" id="{376AF06D-7B97-69D1-F1B7-AC8D5AAEB1DC}"/>
              </a:ext>
            </a:extLst>
          </p:cNvPr>
          <p:cNvSpPr txBox="1"/>
          <p:nvPr/>
        </p:nvSpPr>
        <p:spPr>
          <a:xfrm>
            <a:off x="2737426" y="6232310"/>
            <a:ext cx="914400" cy="461665"/>
          </a:xfrm>
          <a:prstGeom prst="rect">
            <a:avLst/>
          </a:prstGeom>
          <a:noFill/>
        </p:spPr>
        <p:txBody>
          <a:bodyPr wrap="square" rtlCol="0">
            <a:spAutoFit/>
          </a:bodyPr>
          <a:lstStyle/>
          <a:p>
            <a:r>
              <a:rPr lang="en-US" sz="2400" dirty="0"/>
              <a:t>Why?</a:t>
            </a:r>
          </a:p>
        </p:txBody>
      </p:sp>
      <p:sp>
        <p:nvSpPr>
          <p:cNvPr id="10" name="Title 1">
            <a:extLst>
              <a:ext uri="{FF2B5EF4-FFF2-40B4-BE49-F238E27FC236}">
                <a16:creationId xmlns:a16="http://schemas.microsoft.com/office/drawing/2014/main" id="{B357A549-F909-A5DE-9EEC-98B699EB1EB1}"/>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sp>
        <p:nvSpPr>
          <p:cNvPr id="2" name="Title 1">
            <a:extLst>
              <a:ext uri="{FF2B5EF4-FFF2-40B4-BE49-F238E27FC236}">
                <a16:creationId xmlns:a16="http://schemas.microsoft.com/office/drawing/2014/main" id="{8ECF1E7A-F9C0-1714-5A9D-DBE924DB9029}"/>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
        <p:nvSpPr>
          <p:cNvPr id="4" name="Title 1">
            <a:extLst>
              <a:ext uri="{FF2B5EF4-FFF2-40B4-BE49-F238E27FC236}">
                <a16:creationId xmlns:a16="http://schemas.microsoft.com/office/drawing/2014/main" id="{A787AC53-EF75-9711-4072-F55EA229001C}"/>
              </a:ext>
            </a:extLst>
          </p:cNvPr>
          <p:cNvSpPr txBox="1">
            <a:spLocks/>
          </p:cNvSpPr>
          <p:nvPr/>
        </p:nvSpPr>
        <p:spPr>
          <a:xfrm>
            <a:off x="8248898" y="2991424"/>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Contraction</a:t>
            </a:r>
          </a:p>
        </p:txBody>
      </p:sp>
    </p:spTree>
    <p:extLst>
      <p:ext uri="{BB962C8B-B14F-4D97-AF65-F5344CB8AC3E}">
        <p14:creationId xmlns:p14="http://schemas.microsoft.com/office/powerpoint/2010/main" val="3918794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ABC977-77AA-2B47-4BA2-6C6F10A4BE46}"/>
              </a:ext>
            </a:extLst>
          </p:cNvPr>
          <p:cNvPicPr>
            <a:picLocks noChangeAspect="1"/>
          </p:cNvPicPr>
          <p:nvPr/>
        </p:nvPicPr>
        <p:blipFill rotWithShape="1">
          <a:blip r:embed="rId3"/>
          <a:srcRect b="18750"/>
          <a:stretch/>
        </p:blipFill>
        <p:spPr>
          <a:xfrm>
            <a:off x="716869" y="2266672"/>
            <a:ext cx="8196170" cy="7162800"/>
          </a:xfrm>
          <a:prstGeom prst="rect">
            <a:avLst/>
          </a:prstGeom>
        </p:spPr>
      </p:pic>
      <p:pic>
        <p:nvPicPr>
          <p:cNvPr id="6" name="Picture 5">
            <a:extLst>
              <a:ext uri="{FF2B5EF4-FFF2-40B4-BE49-F238E27FC236}">
                <a16:creationId xmlns:a16="http://schemas.microsoft.com/office/drawing/2014/main" id="{423B8F68-F729-F61B-540E-62EA25A4EDC6}"/>
              </a:ext>
            </a:extLst>
          </p:cNvPr>
          <p:cNvPicPr>
            <a:picLocks noChangeAspect="1"/>
          </p:cNvPicPr>
          <p:nvPr/>
        </p:nvPicPr>
        <p:blipFill>
          <a:blip r:embed="rId4"/>
          <a:stretch>
            <a:fillRect/>
          </a:stretch>
        </p:blipFill>
        <p:spPr>
          <a:xfrm>
            <a:off x="6790234" y="0"/>
            <a:ext cx="6214566" cy="1868872"/>
          </a:xfrm>
          <a:prstGeom prst="rect">
            <a:avLst/>
          </a:prstGeom>
        </p:spPr>
      </p:pic>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sp>
        <p:nvSpPr>
          <p:cNvPr id="7" name="Title 1">
            <a:extLst>
              <a:ext uri="{FF2B5EF4-FFF2-40B4-BE49-F238E27FC236}">
                <a16:creationId xmlns:a16="http://schemas.microsoft.com/office/drawing/2014/main" id="{A661E346-2E59-FC9E-8EE6-AF4C0AC51F23}"/>
              </a:ext>
            </a:extLst>
          </p:cNvPr>
          <p:cNvSpPr txBox="1">
            <a:spLocks/>
          </p:cNvSpPr>
          <p:nvPr/>
        </p:nvSpPr>
        <p:spPr>
          <a:xfrm>
            <a:off x="9370239" y="3048000"/>
            <a:ext cx="3196411" cy="861774"/>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Selection coefficient, </a:t>
            </a:r>
            <a:r>
              <a:rPr lang="en-US" sz="2800" i="1" kern="0" dirty="0">
                <a:latin typeface="Yu Gothic" panose="020B0400000000000000" pitchFamily="34" charset="-128"/>
                <a:ea typeface="Yu Gothic" panose="020B0400000000000000" pitchFamily="34" charset="-128"/>
              </a:rPr>
              <a:t>s</a:t>
            </a:r>
            <a:endParaRPr lang="en-US" sz="2800" kern="0" dirty="0">
              <a:latin typeface="Yu Gothic" panose="020B0400000000000000" pitchFamily="34" charset="-128"/>
              <a:ea typeface="Yu Gothic" panose="020B0400000000000000" pitchFamily="34" charset="-128"/>
            </a:endParaRPr>
          </a:p>
        </p:txBody>
      </p:sp>
      <p:sp>
        <p:nvSpPr>
          <p:cNvPr id="8" name="Title 1">
            <a:extLst>
              <a:ext uri="{FF2B5EF4-FFF2-40B4-BE49-F238E27FC236}">
                <a16:creationId xmlns:a16="http://schemas.microsoft.com/office/drawing/2014/main" id="{532FBE3D-27E3-57E3-DCBC-A009600E3726}"/>
              </a:ext>
            </a:extLst>
          </p:cNvPr>
          <p:cNvSpPr txBox="1">
            <a:spLocks/>
          </p:cNvSpPr>
          <p:nvPr/>
        </p:nvSpPr>
        <p:spPr>
          <a:xfrm>
            <a:off x="9370239" y="6934200"/>
            <a:ext cx="3196411" cy="1723549"/>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2800" kern="0" dirty="0">
                <a:latin typeface="Yu Gothic" panose="020B0400000000000000" pitchFamily="34" charset="-128"/>
                <a:ea typeface="Yu Gothic" panose="020B0400000000000000" pitchFamily="34" charset="-128"/>
              </a:rPr>
              <a:t>Population-scaled selection coefficient,</a:t>
            </a:r>
          </a:p>
          <a:p>
            <a:r>
              <a:rPr lang="en-US" sz="2800" i="1" kern="0" dirty="0">
                <a:latin typeface="Yu Gothic" panose="020B0400000000000000" pitchFamily="34" charset="-128"/>
                <a:ea typeface="Yu Gothic" panose="020B0400000000000000" pitchFamily="34" charset="-128"/>
              </a:rPr>
              <a:t>2N</a:t>
            </a:r>
            <a:r>
              <a:rPr lang="en-US" sz="2800" i="1" kern="0" baseline="-25000" dirty="0">
                <a:latin typeface="Yu Gothic" panose="020B0400000000000000" pitchFamily="34" charset="-128"/>
                <a:ea typeface="Yu Gothic" panose="020B0400000000000000" pitchFamily="34" charset="-128"/>
              </a:rPr>
              <a:t>Anc</a:t>
            </a:r>
            <a:r>
              <a:rPr lang="en-US" sz="2800" i="1" kern="0" dirty="0">
                <a:latin typeface="Yu Gothic" panose="020B0400000000000000" pitchFamily="34" charset="-128"/>
                <a:ea typeface="Yu Gothic" panose="020B0400000000000000" pitchFamily="34" charset="-128"/>
              </a:rPr>
              <a:t>*s</a:t>
            </a:r>
          </a:p>
        </p:txBody>
      </p:sp>
    </p:spTree>
    <p:extLst>
      <p:ext uri="{BB962C8B-B14F-4D97-AF65-F5344CB8AC3E}">
        <p14:creationId xmlns:p14="http://schemas.microsoft.com/office/powerpoint/2010/main" val="8300711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D8753E-048F-2279-148A-E305DBA2C752}"/>
              </a:ext>
            </a:extLst>
          </p:cNvPr>
          <p:cNvPicPr>
            <a:picLocks noChangeAspect="1"/>
          </p:cNvPicPr>
          <p:nvPr/>
        </p:nvPicPr>
        <p:blipFill>
          <a:blip r:embed="rId3"/>
          <a:stretch>
            <a:fillRect/>
          </a:stretch>
        </p:blipFill>
        <p:spPr>
          <a:xfrm>
            <a:off x="6790234" y="0"/>
            <a:ext cx="6214566" cy="1868872"/>
          </a:xfrm>
          <a:prstGeom prst="rect">
            <a:avLst/>
          </a:prstGeom>
        </p:spPr>
      </p:pic>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5122" name="Picture 2">
            <a:extLst>
              <a:ext uri="{FF2B5EF4-FFF2-40B4-BE49-F238E27FC236}">
                <a16:creationId xmlns:a16="http://schemas.microsoft.com/office/drawing/2014/main" id="{CF0995FC-175F-3299-DE43-4B5969C2C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806" y="7153275"/>
            <a:ext cx="6137413" cy="26003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graphs showing different varieties of plots&#10;&#10;Description automatically generated with medium confidence">
            <a:extLst>
              <a:ext uri="{FF2B5EF4-FFF2-40B4-BE49-F238E27FC236}">
                <a16:creationId xmlns:a16="http://schemas.microsoft.com/office/drawing/2014/main" id="{147D1876-B836-77A2-1E65-500CD27CD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875" y="1905000"/>
            <a:ext cx="11449050" cy="4906736"/>
          </a:xfrm>
          <a:prstGeom prst="rect">
            <a:avLst/>
          </a:prstGeom>
        </p:spPr>
      </p:pic>
      <p:sp>
        <p:nvSpPr>
          <p:cNvPr id="4" name="Star: 5 Points 3">
            <a:extLst>
              <a:ext uri="{FF2B5EF4-FFF2-40B4-BE49-F238E27FC236}">
                <a16:creationId xmlns:a16="http://schemas.microsoft.com/office/drawing/2014/main" id="{EF323D99-B25B-EC6C-8243-AAF655AD14F8}"/>
              </a:ext>
            </a:extLst>
          </p:cNvPr>
          <p:cNvSpPr/>
          <p:nvPr/>
        </p:nvSpPr>
        <p:spPr>
          <a:xfrm>
            <a:off x="777875" y="1884105"/>
            <a:ext cx="309162" cy="303127"/>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id="{DA62EC3A-AD27-66BD-0E27-CDBDA5EDA455}"/>
              </a:ext>
            </a:extLst>
          </p:cNvPr>
          <p:cNvSpPr/>
          <p:nvPr/>
        </p:nvSpPr>
        <p:spPr>
          <a:xfrm>
            <a:off x="4140200" y="1884104"/>
            <a:ext cx="309162" cy="303127"/>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A1C86F87-574C-6DB1-018D-A410B0C67BD5}"/>
              </a:ext>
            </a:extLst>
          </p:cNvPr>
          <p:cNvSpPr/>
          <p:nvPr/>
        </p:nvSpPr>
        <p:spPr>
          <a:xfrm>
            <a:off x="5848729" y="1905000"/>
            <a:ext cx="309162" cy="303127"/>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8C679E10-E373-CF49-AD4A-CC744E7F4FB3}"/>
              </a:ext>
            </a:extLst>
          </p:cNvPr>
          <p:cNvSpPr/>
          <p:nvPr/>
        </p:nvSpPr>
        <p:spPr>
          <a:xfrm>
            <a:off x="7402677" y="1884103"/>
            <a:ext cx="309162" cy="303127"/>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08E2F347-6A46-42C1-B1AD-169B2EA989AE}"/>
              </a:ext>
            </a:extLst>
          </p:cNvPr>
          <p:cNvSpPr/>
          <p:nvPr/>
        </p:nvSpPr>
        <p:spPr>
          <a:xfrm>
            <a:off x="10617200" y="1905000"/>
            <a:ext cx="309162" cy="303127"/>
          </a:xfrm>
          <a:prstGeom prst="star5">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7F4DF9A-BCFD-F9FC-2AB4-329C58604B75}"/>
              </a:ext>
            </a:extLst>
          </p:cNvPr>
          <p:cNvSpPr txBox="1"/>
          <p:nvPr/>
        </p:nvSpPr>
        <p:spPr>
          <a:xfrm>
            <a:off x="7880065" y="7848600"/>
            <a:ext cx="4034903" cy="923330"/>
          </a:xfrm>
          <a:prstGeom prst="rect">
            <a:avLst/>
          </a:prstGeom>
          <a:noFill/>
        </p:spPr>
        <p:txBody>
          <a:bodyPr wrap="square">
            <a:spAutoFit/>
          </a:bodyPr>
          <a:lstStyle/>
          <a:p>
            <a:r>
              <a:rPr lang="en-US" b="0" i="0" dirty="0">
                <a:effectLst/>
                <a:latin typeface="Yu Gothic" panose="020B0400000000000000" pitchFamily="34" charset="-128"/>
                <a:ea typeface="Yu Gothic" panose="020B0400000000000000" pitchFamily="34" charset="-128"/>
              </a:rPr>
              <a:t>For 7 comparisons, the Bonferroni-corrected critical value is approximately 9.88</a:t>
            </a:r>
            <a:endParaRPr lang="en-US"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455056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4" name="Picture 3">
            <a:extLst>
              <a:ext uri="{FF2B5EF4-FFF2-40B4-BE49-F238E27FC236}">
                <a16:creationId xmlns:a16="http://schemas.microsoft.com/office/drawing/2014/main" id="{FF4215FD-5CA9-B762-E7C7-7A874BE7A9F1}"/>
              </a:ext>
            </a:extLst>
          </p:cNvPr>
          <p:cNvPicPr>
            <a:picLocks noChangeAspect="1"/>
          </p:cNvPicPr>
          <p:nvPr/>
        </p:nvPicPr>
        <p:blipFill>
          <a:blip r:embed="rId3"/>
          <a:stretch>
            <a:fillRect/>
          </a:stretch>
        </p:blipFill>
        <p:spPr>
          <a:xfrm>
            <a:off x="2692400" y="2361922"/>
            <a:ext cx="7620000" cy="7143750"/>
          </a:xfrm>
          <a:prstGeom prst="rect">
            <a:avLst/>
          </a:prstGeom>
        </p:spPr>
      </p:pic>
    </p:spTree>
    <p:extLst>
      <p:ext uri="{BB962C8B-B14F-4D97-AF65-F5344CB8AC3E}">
        <p14:creationId xmlns:p14="http://schemas.microsoft.com/office/powerpoint/2010/main" val="26170776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pic>
        <p:nvPicPr>
          <p:cNvPr id="4" name="Picture 3">
            <a:extLst>
              <a:ext uri="{FF2B5EF4-FFF2-40B4-BE49-F238E27FC236}">
                <a16:creationId xmlns:a16="http://schemas.microsoft.com/office/drawing/2014/main" id="{C4B873F0-A053-C43C-83BF-F6E4C2641217}"/>
              </a:ext>
            </a:extLst>
          </p:cNvPr>
          <p:cNvPicPr>
            <a:picLocks noChangeAspect="1"/>
          </p:cNvPicPr>
          <p:nvPr/>
        </p:nvPicPr>
        <p:blipFill>
          <a:blip r:embed="rId2"/>
          <a:stretch>
            <a:fillRect/>
          </a:stretch>
        </p:blipFill>
        <p:spPr>
          <a:xfrm>
            <a:off x="0" y="2133600"/>
            <a:ext cx="13004800" cy="7093779"/>
          </a:xfrm>
          <a:prstGeom prst="rect">
            <a:avLst/>
          </a:prstGeom>
        </p:spPr>
      </p:pic>
    </p:spTree>
    <p:extLst>
      <p:ext uri="{BB962C8B-B14F-4D97-AF65-F5344CB8AC3E}">
        <p14:creationId xmlns:p14="http://schemas.microsoft.com/office/powerpoint/2010/main" val="3792039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5F9C-56BE-7C67-45B8-1250D099AAD3}"/>
              </a:ext>
            </a:extLst>
          </p:cNvPr>
          <p:cNvSpPr>
            <a:spLocks noGrp="1"/>
          </p:cNvSpPr>
          <p:nvPr>
            <p:ph type="title"/>
          </p:nvPr>
        </p:nvSpPr>
        <p:spPr>
          <a:xfrm>
            <a:off x="463550" y="965200"/>
            <a:ext cx="12077700" cy="1415772"/>
          </a:xfrm>
        </p:spPr>
        <p:txBody>
          <a:bodyPr/>
          <a:lstStyle/>
          <a:p>
            <a:r>
              <a:rPr lang="en-US" dirty="0">
                <a:latin typeface="Yu Gothic" panose="020B0400000000000000" pitchFamily="34" charset="-128"/>
                <a:ea typeface="Yu Gothic" panose="020B0400000000000000" pitchFamily="34" charset="-128"/>
              </a:rPr>
              <a:t>That’s a great question!</a:t>
            </a:r>
          </a:p>
        </p:txBody>
      </p:sp>
    </p:spTree>
    <p:extLst>
      <p:ext uri="{BB962C8B-B14F-4D97-AF65-F5344CB8AC3E}">
        <p14:creationId xmlns:p14="http://schemas.microsoft.com/office/powerpoint/2010/main" val="187236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35B75-2F10-34E0-46C0-56EE94F310EC}"/>
              </a:ext>
            </a:extLst>
          </p:cNvPr>
          <p:cNvPicPr>
            <a:picLocks noChangeAspect="1"/>
          </p:cNvPicPr>
          <p:nvPr/>
        </p:nvPicPr>
        <p:blipFill rotWithShape="1">
          <a:blip r:embed="rId3"/>
          <a:srcRect t="74768" b="12771"/>
          <a:stretch/>
        </p:blipFill>
        <p:spPr>
          <a:xfrm>
            <a:off x="468168" y="4585855"/>
            <a:ext cx="5371764" cy="1676400"/>
          </a:xfrm>
          <a:prstGeom prst="rect">
            <a:avLst/>
          </a:prstGeom>
        </p:spPr>
      </p:pic>
      <p:pic>
        <p:nvPicPr>
          <p:cNvPr id="8" name="Picture 7">
            <a:extLst>
              <a:ext uri="{FF2B5EF4-FFF2-40B4-BE49-F238E27FC236}">
                <a16:creationId xmlns:a16="http://schemas.microsoft.com/office/drawing/2014/main" id="{3DB09394-DE8F-CB06-0C5D-E43868CEAAF0}"/>
              </a:ext>
            </a:extLst>
          </p:cNvPr>
          <p:cNvPicPr>
            <a:picLocks noChangeAspect="1"/>
          </p:cNvPicPr>
          <p:nvPr/>
        </p:nvPicPr>
        <p:blipFill rotWithShape="1">
          <a:blip r:embed="rId3"/>
          <a:srcRect t="82698" b="8239"/>
          <a:stretch/>
        </p:blipFill>
        <p:spPr>
          <a:xfrm>
            <a:off x="7721600" y="4890655"/>
            <a:ext cx="4700294" cy="1066800"/>
          </a:xfrm>
          <a:prstGeom prst="rect">
            <a:avLst/>
          </a:prstGeom>
        </p:spPr>
      </p:pic>
      <p:sp>
        <p:nvSpPr>
          <p:cNvPr id="4" name="Left Brace 3">
            <a:extLst>
              <a:ext uri="{FF2B5EF4-FFF2-40B4-BE49-F238E27FC236}">
                <a16:creationId xmlns:a16="http://schemas.microsoft.com/office/drawing/2014/main" id="{CEBC77EE-644A-6039-E55F-41934B7B00E5}"/>
              </a:ext>
            </a:extLst>
          </p:cNvPr>
          <p:cNvSpPr/>
          <p:nvPr/>
        </p:nvSpPr>
        <p:spPr>
          <a:xfrm rot="16200000">
            <a:off x="960801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E7AB25E-BA57-C5C7-AE46-D044438E90FE}"/>
              </a:ext>
            </a:extLst>
          </p:cNvPr>
          <p:cNvSpPr/>
          <p:nvPr/>
        </p:nvSpPr>
        <p:spPr>
          <a:xfrm rot="16200000">
            <a:off x="2992461" y="5035214"/>
            <a:ext cx="404330" cy="326274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A4850C7-A501-390C-A932-EB29607286F3}"/>
              </a:ext>
            </a:extLst>
          </p:cNvPr>
          <p:cNvSpPr txBox="1"/>
          <p:nvPr/>
        </p:nvSpPr>
        <p:spPr>
          <a:xfrm>
            <a:off x="1092200" y="7086600"/>
            <a:ext cx="44958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Beautiful weather</a:t>
            </a:r>
          </a:p>
          <a:p>
            <a:pPr marL="285750" indent="-285750">
              <a:buFont typeface="Arial" panose="020B0604020202020204" pitchFamily="34" charset="0"/>
              <a:buChar char="•"/>
            </a:pPr>
            <a:r>
              <a:rPr lang="en-US" sz="2400" dirty="0"/>
              <a:t>Great food</a:t>
            </a:r>
          </a:p>
          <a:p>
            <a:pPr marL="285750" indent="-285750">
              <a:buFont typeface="Arial" panose="020B0604020202020204" pitchFamily="34" charset="0"/>
              <a:buChar char="•"/>
            </a:pPr>
            <a:r>
              <a:rPr lang="en-US" sz="2400" dirty="0"/>
              <a:t>The Dodgers</a:t>
            </a:r>
          </a:p>
        </p:txBody>
      </p:sp>
      <p:sp>
        <p:nvSpPr>
          <p:cNvPr id="3" name="TextBox 2">
            <a:extLst>
              <a:ext uri="{FF2B5EF4-FFF2-40B4-BE49-F238E27FC236}">
                <a16:creationId xmlns:a16="http://schemas.microsoft.com/office/drawing/2014/main" id="{4FCB0EE5-5D76-011C-C4D2-7FCE940F099F}"/>
              </a:ext>
            </a:extLst>
          </p:cNvPr>
          <p:cNvSpPr txBox="1"/>
          <p:nvPr/>
        </p:nvSpPr>
        <p:spPr>
          <a:xfrm>
            <a:off x="2737426" y="6232310"/>
            <a:ext cx="914400" cy="461665"/>
          </a:xfrm>
          <a:prstGeom prst="rect">
            <a:avLst/>
          </a:prstGeom>
          <a:noFill/>
        </p:spPr>
        <p:txBody>
          <a:bodyPr wrap="square" rtlCol="0">
            <a:spAutoFit/>
          </a:bodyPr>
          <a:lstStyle/>
          <a:p>
            <a:r>
              <a:rPr lang="en-US" sz="2400" dirty="0"/>
              <a:t>Why?</a:t>
            </a:r>
          </a:p>
        </p:txBody>
      </p:sp>
      <p:sp>
        <p:nvSpPr>
          <p:cNvPr id="10" name="TextBox 9">
            <a:extLst>
              <a:ext uri="{FF2B5EF4-FFF2-40B4-BE49-F238E27FC236}">
                <a16:creationId xmlns:a16="http://schemas.microsoft.com/office/drawing/2014/main" id="{1681194A-2370-32D2-18B2-25F703B5CE1C}"/>
              </a:ext>
            </a:extLst>
          </p:cNvPr>
          <p:cNvSpPr txBox="1"/>
          <p:nvPr/>
        </p:nvSpPr>
        <p:spPr>
          <a:xfrm>
            <a:off x="9352976" y="6232310"/>
            <a:ext cx="914400" cy="461665"/>
          </a:xfrm>
          <a:prstGeom prst="rect">
            <a:avLst/>
          </a:prstGeom>
          <a:noFill/>
        </p:spPr>
        <p:txBody>
          <a:bodyPr wrap="square" rtlCol="0">
            <a:spAutoFit/>
          </a:bodyPr>
          <a:lstStyle/>
          <a:p>
            <a:r>
              <a:rPr lang="en-US" sz="2400" dirty="0"/>
              <a:t>Why?</a:t>
            </a:r>
          </a:p>
        </p:txBody>
      </p:sp>
      <p:sp>
        <p:nvSpPr>
          <p:cNvPr id="12" name="Title 1">
            <a:extLst>
              <a:ext uri="{FF2B5EF4-FFF2-40B4-BE49-F238E27FC236}">
                <a16:creationId xmlns:a16="http://schemas.microsoft.com/office/drawing/2014/main" id="{4F40140E-6E17-5870-1E4A-E88613C167F4}"/>
              </a:ext>
            </a:extLst>
          </p:cNvPr>
          <p:cNvSpPr>
            <a:spLocks noGrp="1"/>
          </p:cNvSpPr>
          <p:nvPr>
            <p:ph type="title"/>
          </p:nvPr>
        </p:nvSpPr>
        <p:spPr>
          <a:xfrm>
            <a:off x="463550" y="965200"/>
            <a:ext cx="12077700" cy="707886"/>
          </a:xfrm>
        </p:spPr>
        <p:txBody>
          <a:bodyPr/>
          <a:lstStyle/>
          <a:p>
            <a:r>
              <a:rPr lang="en-US" dirty="0">
                <a:latin typeface="Yu Gothic" panose="020B0400000000000000" pitchFamily="34" charset="-128"/>
                <a:ea typeface="Yu Gothic" panose="020B0400000000000000" pitchFamily="34" charset="-128"/>
              </a:rPr>
              <a:t>How do population sizes change over time?</a:t>
            </a:r>
          </a:p>
        </p:txBody>
      </p:sp>
      <p:pic>
        <p:nvPicPr>
          <p:cNvPr id="15" name="Picture 2" descr="United States House of Representatives - Wikipedia">
            <a:extLst>
              <a:ext uri="{FF2B5EF4-FFF2-40B4-BE49-F238E27FC236}">
                <a16:creationId xmlns:a16="http://schemas.microsoft.com/office/drawing/2014/main" id="{9D2EFE6C-9BDA-EED9-89B9-F645F5BD7578}"/>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57246" y="1600200"/>
            <a:ext cx="12890307" cy="67232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618498-3737-B8B9-ABF0-E7E5A3C657EF}"/>
              </a:ext>
            </a:extLst>
          </p:cNvPr>
          <p:cNvSpPr txBox="1">
            <a:spLocks/>
          </p:cNvSpPr>
          <p:nvPr/>
        </p:nvSpPr>
        <p:spPr>
          <a:xfrm>
            <a:off x="1557997" y="3027402"/>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Expansion</a:t>
            </a:r>
          </a:p>
        </p:txBody>
      </p:sp>
      <p:sp>
        <p:nvSpPr>
          <p:cNvPr id="9" name="Title 1">
            <a:extLst>
              <a:ext uri="{FF2B5EF4-FFF2-40B4-BE49-F238E27FC236}">
                <a16:creationId xmlns:a16="http://schemas.microsoft.com/office/drawing/2014/main" id="{7BECD48B-5310-8A82-FA21-57F00A1C3105}"/>
              </a:ext>
            </a:extLst>
          </p:cNvPr>
          <p:cNvSpPr txBox="1">
            <a:spLocks/>
          </p:cNvSpPr>
          <p:nvPr/>
        </p:nvSpPr>
        <p:spPr>
          <a:xfrm>
            <a:off x="8248898" y="2991424"/>
            <a:ext cx="3196411" cy="646331"/>
          </a:xfrm>
          <a:prstGeom prst="rect">
            <a:avLst/>
          </a:prstGeom>
        </p:spPr>
        <p:txBody>
          <a:bodyPr wrap="square" lIns="0" tIns="0" rIns="0" bIns="0">
            <a:spAutoFit/>
          </a:bodyPr>
          <a:lstStyle>
            <a:lvl1pPr>
              <a:defRPr sz="4600" b="0" i="0">
                <a:solidFill>
                  <a:schemeClr val="tx1"/>
                </a:solidFill>
                <a:latin typeface="Arial"/>
                <a:ea typeface="+mj-ea"/>
                <a:cs typeface="Arial"/>
              </a:defRPr>
            </a:lvl1pPr>
          </a:lstStyle>
          <a:p>
            <a:r>
              <a:rPr lang="en-US" sz="4200" kern="0" dirty="0">
                <a:latin typeface="Yu Gothic" panose="020B0400000000000000" pitchFamily="34" charset="-128"/>
                <a:ea typeface="Yu Gothic" panose="020B0400000000000000" pitchFamily="34" charset="-128"/>
              </a:rPr>
              <a:t>Contraction</a:t>
            </a:r>
          </a:p>
        </p:txBody>
      </p:sp>
    </p:spTree>
    <p:extLst>
      <p:ext uri="{BB962C8B-B14F-4D97-AF65-F5344CB8AC3E}">
        <p14:creationId xmlns:p14="http://schemas.microsoft.com/office/powerpoint/2010/main" val="813224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13454</TotalTime>
  <Words>3933</Words>
  <Application>Microsoft Office PowerPoint</Application>
  <PresentationFormat>Custom</PresentationFormat>
  <Paragraphs>434</Paragraphs>
  <Slides>84</Slides>
  <Notes>78</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84</vt:i4>
      </vt:variant>
    </vt:vector>
  </HeadingPairs>
  <TitlesOfParts>
    <vt:vector size="92" baseType="lpstr">
      <vt:lpstr>Yu Gothic</vt:lpstr>
      <vt:lpstr>Arial</vt:lpstr>
      <vt:lpstr>Calibri</vt:lpstr>
      <vt:lpstr>Calibri Light</vt:lpstr>
      <vt:lpstr>Comic Sans MS</vt:lpstr>
      <vt:lpstr>Office Theme</vt:lpstr>
      <vt:lpstr>1_Office Theme</vt:lpstr>
      <vt:lpstr>Bitmap Image</vt:lpstr>
      <vt:lpstr>Inference of demographic histories and distributions of fitness effects of deleterious mutations from human gut microbiomes</vt:lpstr>
      <vt:lpstr>The US National Census</vt:lpstr>
      <vt:lpstr>The US National Census</vt:lpstr>
      <vt:lpstr>The US National Census</vt:lpstr>
      <vt:lpstr>How do population sizes change over time?</vt:lpstr>
      <vt:lpstr>How do population sizes change over time?</vt:lpstr>
      <vt:lpstr>How do population sizes change over time?</vt:lpstr>
      <vt:lpstr>How do population sizes change over time?</vt:lpstr>
      <vt:lpstr>How do population sizes change over time?</vt:lpstr>
      <vt:lpstr>How do population sizes change over time?</vt:lpstr>
      <vt:lpstr>We gain insight into demographic trends over time</vt:lpstr>
      <vt:lpstr>We gain insight into demographic trends over time</vt:lpstr>
      <vt:lpstr>We gain insight into demographic trends over time</vt:lpstr>
      <vt:lpstr>We study the Human Gut Microbiome</vt:lpstr>
      <vt:lpstr>We study the Human Gut Microbiome</vt:lpstr>
      <vt:lpstr>We study the Human Gut Microbiome</vt:lpstr>
      <vt:lpstr>We study the Human Gut Microbiome</vt:lpstr>
      <vt:lpstr>How do demographic metrics, such as nucleotide diversity, differ by geography?</vt:lpstr>
      <vt:lpstr>How do demographic metrics, such as nucleotide diversity, differ by geography?</vt:lpstr>
      <vt:lpstr>How do demographic metrics, such as nucleotide diversity, differ by geography?</vt:lpstr>
      <vt:lpstr>We compute nucleotide diversity</vt:lpstr>
      <vt:lpstr>We compute nucleotide diversity</vt:lpstr>
      <vt:lpstr>We compute nucleotide diversity</vt:lpstr>
      <vt:lpstr>How do demographic metrics, such as nucleotide diversity, differ by geography?</vt:lpstr>
      <vt:lpstr>How do demographic metrics, such as nucleotide diversity, differ by geography?</vt:lpstr>
      <vt:lpstr>How do demographic metrics, such as nucleotide diversity, differ by geography?</vt:lpstr>
      <vt:lpstr>How do demographic metrics, such as nucleotide diversity, differ by geography?</vt:lpstr>
      <vt:lpstr>How do demographic metrics, such as nucleotide diversity, differ by geography?</vt:lpstr>
      <vt:lpstr>How many bacteria live in people?</vt:lpstr>
      <vt:lpstr>How many bacteria live in people?</vt:lpstr>
      <vt:lpstr>We compute the site-frequency-spectrum</vt:lpstr>
      <vt:lpstr>We compute the site-frequency-spectrum</vt:lpstr>
      <vt:lpstr>We split the site-frequency-spectrum into synonymous and nonsynonymous variants</vt:lpstr>
      <vt:lpstr>We use Dadi to infer demographic history</vt:lpstr>
      <vt:lpstr>We use Dadi to infer demographic history</vt:lpstr>
      <vt:lpstr>We infer varied demographic histories</vt:lpstr>
      <vt:lpstr>We infer varied demographic histories</vt:lpstr>
      <vt:lpstr>We infer varied demographic histories</vt:lpstr>
      <vt:lpstr>We infer varied demographic histories</vt:lpstr>
      <vt:lpstr>We infer varied demographic histories</vt:lpstr>
      <vt:lpstr>We infer varied demographic histories</vt:lpstr>
      <vt:lpstr>We infer varied demographic histories</vt:lpstr>
      <vt:lpstr>We infer varied demographic histories</vt:lpstr>
      <vt:lpstr>We infer varied demographic histories</vt:lpstr>
      <vt:lpstr>We infer varied demographic histories</vt:lpstr>
      <vt:lpstr>We use FitDadi to infer Selection</vt:lpstr>
      <vt:lpstr>We use FitDadi to infer Selection</vt:lpstr>
      <vt:lpstr>We use FitDadi to infer Selection</vt:lpstr>
      <vt:lpstr>We infer the distribution of fitness effects (DFE)</vt:lpstr>
      <vt:lpstr>We infer the distribution of fitness effects (DFE)</vt:lpstr>
      <vt:lpstr>We infer the distribution of fitness effects (DFE)</vt:lpstr>
      <vt:lpstr>We infer the distribution of fitness effects (DFE)</vt:lpstr>
      <vt:lpstr>We infer varied distributions of fitness effects (DFE) across species</vt:lpstr>
      <vt:lpstr>We infer varied distributions of fitness effects (DFE) across species</vt:lpstr>
      <vt:lpstr>We infer varied distributions of fitness effects (DFE) across species</vt:lpstr>
      <vt:lpstr>We infer varied distributions of fitness effects (DFE) within species</vt:lpstr>
      <vt:lpstr>We study the Human Gut Microbiome</vt:lpstr>
      <vt:lpstr>We study the Human Gut Microbiome</vt:lpstr>
      <vt:lpstr>We study the Human Gut Microbiome</vt:lpstr>
      <vt:lpstr>We study the Human Gut Microbiome</vt:lpstr>
      <vt:lpstr>Core genes have more deleterious DFEs than accessory genes</vt:lpstr>
      <vt:lpstr>Core genes have more deleterious DFEs than accessory genes</vt:lpstr>
      <vt:lpstr>Core genes have more deleterious DFEs than accessory genes</vt:lpstr>
      <vt:lpstr>We infer varied distributions of fitness effects (DFE) within species</vt:lpstr>
      <vt:lpstr>Takeaways</vt:lpstr>
      <vt:lpstr>Takeaways</vt:lpstr>
      <vt:lpstr>Takeaways</vt:lpstr>
      <vt:lpstr>Takeaways</vt:lpstr>
      <vt:lpstr>PowerPoint Presentation</vt:lpstr>
      <vt:lpstr>PowerPoint Presentation</vt:lpstr>
      <vt:lpstr>Questions?</vt:lpstr>
      <vt:lpstr>That’s a great question!</vt:lpstr>
      <vt:lpstr>That’s a great question!</vt:lpstr>
      <vt:lpstr>That’s a great question!</vt:lpstr>
      <vt:lpstr>That’s a great question!</vt:lpstr>
      <vt:lpstr>That’s a great question!</vt:lpstr>
      <vt:lpstr>That’s a great question!</vt:lpstr>
      <vt:lpstr>That’s a great question!</vt:lpstr>
      <vt:lpstr>That’s a great question!</vt:lpstr>
      <vt:lpstr>That’s a great question!</vt:lpstr>
      <vt:lpstr>That’s a great question!</vt:lpstr>
      <vt:lpstr>That’s a great question!</vt:lpstr>
      <vt:lpstr>That’s a great question!</vt:lpstr>
      <vt:lpstr>That’s a great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Domestication on the DFE  and Mutation Spectrum of Canids</dc:title>
  <dc:creator>Jonathan Mah</dc:creator>
  <cp:lastModifiedBy>Jonathan Mah</cp:lastModifiedBy>
  <cp:revision>310</cp:revision>
  <dcterms:created xsi:type="dcterms:W3CDTF">2019-09-10T15:46:25Z</dcterms:created>
  <dcterms:modified xsi:type="dcterms:W3CDTF">2023-09-26T15:20:16Z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2019-09-10T00:00:00Z</vt:filetime>
  </property>
</Properties>
</file>